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57"/>
  </p:notesMasterIdLst>
  <p:sldIdLst>
    <p:sldId id="256" r:id="rId3"/>
    <p:sldId id="258" r:id="rId4"/>
    <p:sldId id="260" r:id="rId5"/>
    <p:sldId id="261" r:id="rId6"/>
    <p:sldId id="312" r:id="rId7"/>
    <p:sldId id="316" r:id="rId8"/>
    <p:sldId id="313" r:id="rId9"/>
    <p:sldId id="317" r:id="rId10"/>
    <p:sldId id="354" r:id="rId11"/>
    <p:sldId id="331" r:id="rId12"/>
    <p:sldId id="355" r:id="rId13"/>
    <p:sldId id="356" r:id="rId14"/>
    <p:sldId id="358" r:id="rId15"/>
    <p:sldId id="357" r:id="rId16"/>
    <p:sldId id="359" r:id="rId17"/>
    <p:sldId id="360" r:id="rId18"/>
    <p:sldId id="361" r:id="rId19"/>
    <p:sldId id="363" r:id="rId20"/>
    <p:sldId id="362" r:id="rId21"/>
    <p:sldId id="364" r:id="rId22"/>
    <p:sldId id="365" r:id="rId23"/>
    <p:sldId id="367" r:id="rId24"/>
    <p:sldId id="366" r:id="rId25"/>
    <p:sldId id="368" r:id="rId26"/>
    <p:sldId id="388" r:id="rId27"/>
    <p:sldId id="369" r:id="rId28"/>
    <p:sldId id="370" r:id="rId29"/>
    <p:sldId id="371" r:id="rId30"/>
    <p:sldId id="372" r:id="rId31"/>
    <p:sldId id="315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  <p:sldId id="381" r:id="rId41"/>
    <p:sldId id="382" r:id="rId42"/>
    <p:sldId id="383" r:id="rId43"/>
    <p:sldId id="384" r:id="rId44"/>
    <p:sldId id="385" r:id="rId45"/>
    <p:sldId id="387" r:id="rId46"/>
    <p:sldId id="351" r:id="rId47"/>
    <p:sldId id="352" r:id="rId48"/>
    <p:sldId id="350" r:id="rId49"/>
    <p:sldId id="262" r:id="rId50"/>
    <p:sldId id="268" r:id="rId51"/>
    <p:sldId id="281" r:id="rId52"/>
    <p:sldId id="290" r:id="rId53"/>
    <p:sldId id="293" r:id="rId54"/>
    <p:sldId id="296" r:id="rId55"/>
    <p:sldId id="311" r:id="rId56"/>
  </p:sldIdLst>
  <p:sldSz cx="9144000" cy="5143500" type="screen16x9"/>
  <p:notesSz cx="6858000" cy="9144000"/>
  <p:embeddedFontLst>
    <p:embeddedFont>
      <p:font typeface="Proxima Nova" panose="020B0604020202020204" charset="0"/>
      <p:regular r:id="rId58"/>
      <p:bold r:id="rId59"/>
      <p:italic r:id="rId60"/>
      <p:boldItalic r:id="rId61"/>
    </p:embeddedFont>
    <p:embeddedFont>
      <p:font typeface="Bebas Neue" panose="020B0604020202020204" charset="0"/>
      <p:regular r:id="rId62"/>
    </p:embeddedFont>
    <p:embeddedFont>
      <p:font typeface="Raleway ExtraBold" panose="020B0604020202020204" charset="0"/>
      <p:bold r:id="rId63"/>
      <p:boldItalic r:id="rId64"/>
    </p:embeddedFont>
    <p:embeddedFont>
      <p:font typeface="Cambria Math" panose="02040503050406030204" pitchFamily="18" charset="0"/>
      <p:regular r:id="rId65"/>
    </p:embeddedFont>
    <p:embeddedFont>
      <p:font typeface="Barlow" panose="020B0604020202020204" charset="0"/>
      <p:regular r:id="rId66"/>
      <p:bold r:id="rId67"/>
      <p:italic r:id="rId68"/>
      <p:boldItalic r:id="rId69"/>
    </p:embeddedFont>
    <p:embeddedFont>
      <p:font typeface="Nunito Light" panose="020B0604020202020204" charset="0"/>
      <p:regular r:id="rId70"/>
      <p: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F6745D-7ED6-4833-9804-7B0018EC1F64}">
  <a:tblStyle styleId="{3AF6745D-7ED6-4833-9804-7B0018EC1F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0442B5A-885C-465F-A310-511FD4063E1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47" autoAdjust="0"/>
  </p:normalViewPr>
  <p:slideViewPr>
    <p:cSldViewPr snapToGrid="0">
      <p:cViewPr varScale="1">
        <p:scale>
          <a:sx n="93" d="100"/>
          <a:sy n="93" d="100"/>
        </p:scale>
        <p:origin x="52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74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4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jpe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png>
</file>

<file path=ppt/media/image50.png>
</file>

<file path=ppt/media/image51.png>
</file>

<file path=ppt/media/image52.gif>
</file>

<file path=ppt/media/image53.gif>
</file>

<file path=ppt/media/image54.png>
</file>

<file path=ppt/media/image55.png>
</file>

<file path=ppt/media/image56.png>
</file>

<file path=ppt/media/image57.gif>
</file>

<file path=ppt/media/image58.gif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gif>
</file>

<file path=ppt/media/image74.png>
</file>

<file path=ppt/media/image75.gif>
</file>

<file path=ppt/media/image76.gif>
</file>

<file path=ppt/media/image77.gif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gif>
</file>

<file path=ppt/media/image93.gif>
</file>

<file path=ppt/media/image94.gif>
</file>

<file path=ppt/media/image95.gif>
</file>

<file path=ppt/media/image96.gif>
</file>

<file path=ppt/media/image97.jp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936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144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028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216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957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150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9226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179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89119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324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1065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43933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01743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10499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70785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3871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437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97674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7748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073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6119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9422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6398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49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6223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4880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1036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15815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3981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257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0803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6202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53166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96118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88631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317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8802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fb74c86f7f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fb74c86f7f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gráfico de tiene que estar hecho por Google Sheets. Hay que incluir una leyenda para que el usuario pueda incluir información de la gráfica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129830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fb74c86f7f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fb74c86f7f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0" name="Google Shape;3900;gfb74c86f7f_0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1" name="Google Shape;3901;gfb74c86f7f_0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fb74c86f7f_3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fb74c86f7f_3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7" name="Google Shape;19277;gfb74c86f7f_3_19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8" name="Google Shape;19278;gfb74c86f7f_3_19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84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080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815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2325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45400" y="1419146"/>
            <a:ext cx="74532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75225" y="3281554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-1569" y="4991006"/>
            <a:ext cx="9153332" cy="157200"/>
            <a:chOff x="-1488" y="4986300"/>
            <a:chExt cx="9153332" cy="157200"/>
          </a:xfrm>
        </p:grpSpPr>
        <p:sp>
          <p:nvSpPr>
            <p:cNvPr id="12" name="Google Shape;12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7" name="Google Shape;17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30"/>
          <p:cNvGrpSpPr/>
          <p:nvPr/>
        </p:nvGrpSpPr>
        <p:grpSpPr>
          <a:xfrm>
            <a:off x="2071200" y="541800"/>
            <a:ext cx="5001600" cy="4059900"/>
            <a:chOff x="2071200" y="541800"/>
            <a:chExt cx="5001600" cy="4059900"/>
          </a:xfrm>
        </p:grpSpPr>
        <p:sp>
          <p:nvSpPr>
            <p:cNvPr id="296" name="Google Shape;296;p30"/>
            <p:cNvSpPr/>
            <p:nvPr/>
          </p:nvSpPr>
          <p:spPr>
            <a:xfrm>
              <a:off x="2071200" y="541800"/>
              <a:ext cx="5001600" cy="4059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" name="Google Shape;297;p30"/>
            <p:cNvGrpSpPr/>
            <p:nvPr/>
          </p:nvGrpSpPr>
          <p:grpSpPr>
            <a:xfrm>
              <a:off x="6493357" y="694212"/>
              <a:ext cx="420286" cy="106769"/>
              <a:chOff x="2098350" y="467225"/>
              <a:chExt cx="817200" cy="207600"/>
            </a:xfrm>
          </p:grpSpPr>
          <p:sp>
            <p:nvSpPr>
              <p:cNvPr id="298" name="Google Shape;298;p3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" name="Google Shape;301;p30"/>
            <p:cNvGrpSpPr/>
            <p:nvPr/>
          </p:nvGrpSpPr>
          <p:grpSpPr>
            <a:xfrm>
              <a:off x="6676964" y="4284232"/>
              <a:ext cx="395836" cy="317468"/>
              <a:chOff x="7773503" y="3987878"/>
              <a:chExt cx="395836" cy="317468"/>
            </a:xfrm>
          </p:grpSpPr>
          <p:sp>
            <p:nvSpPr>
              <p:cNvPr id="302" name="Google Shape;302;p3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4" name="Google Shape;304;p30"/>
          <p:cNvSpPr txBox="1">
            <a:spLocks noGrp="1"/>
          </p:cNvSpPr>
          <p:nvPr>
            <p:ph type="title"/>
          </p:nvPr>
        </p:nvSpPr>
        <p:spPr>
          <a:xfrm>
            <a:off x="2424600" y="861937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30"/>
          <p:cNvSpPr txBox="1">
            <a:spLocks noGrp="1"/>
          </p:cNvSpPr>
          <p:nvPr>
            <p:ph type="subTitle" idx="1"/>
          </p:nvPr>
        </p:nvSpPr>
        <p:spPr>
          <a:xfrm>
            <a:off x="2854650" y="1797400"/>
            <a:ext cx="34347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0"/>
          <p:cNvSpPr txBox="1"/>
          <p:nvPr/>
        </p:nvSpPr>
        <p:spPr>
          <a:xfrm>
            <a:off x="2212650" y="2984725"/>
            <a:ext cx="47187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7" name="Google Shape;307;p30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0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0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rgbClr val="F57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0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rgbClr val="F57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rgbClr val="F57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321;p32"/>
          <p:cNvGrpSpPr/>
          <p:nvPr/>
        </p:nvGrpSpPr>
        <p:grpSpPr>
          <a:xfrm>
            <a:off x="721500" y="1236425"/>
            <a:ext cx="7704000" cy="3334505"/>
            <a:chOff x="721500" y="1236425"/>
            <a:chExt cx="7704000" cy="3334505"/>
          </a:xfrm>
        </p:grpSpPr>
        <p:sp>
          <p:nvSpPr>
            <p:cNvPr id="322" name="Google Shape;322;p32"/>
            <p:cNvSpPr/>
            <p:nvPr/>
          </p:nvSpPr>
          <p:spPr>
            <a:xfrm>
              <a:off x="721500" y="1236425"/>
              <a:ext cx="7704000" cy="33345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" name="Google Shape;323;p32"/>
            <p:cNvGrpSpPr/>
            <p:nvPr/>
          </p:nvGrpSpPr>
          <p:grpSpPr>
            <a:xfrm>
              <a:off x="7849155" y="1388837"/>
              <a:ext cx="572696" cy="3182093"/>
              <a:chOff x="7849155" y="1388837"/>
              <a:chExt cx="572696" cy="3182093"/>
            </a:xfrm>
          </p:grpSpPr>
          <p:grpSp>
            <p:nvGrpSpPr>
              <p:cNvPr id="324" name="Google Shape;324;p32"/>
              <p:cNvGrpSpPr/>
              <p:nvPr/>
            </p:nvGrpSpPr>
            <p:grpSpPr>
              <a:xfrm>
                <a:off x="7849155" y="1388837"/>
                <a:ext cx="420286" cy="106769"/>
                <a:chOff x="2098350" y="467225"/>
                <a:chExt cx="817200" cy="207600"/>
              </a:xfrm>
            </p:grpSpPr>
            <p:sp>
              <p:nvSpPr>
                <p:cNvPr id="325" name="Google Shape;325;p32"/>
                <p:cNvSpPr/>
                <p:nvPr/>
              </p:nvSpPr>
              <p:spPr>
                <a:xfrm>
                  <a:off x="2098350" y="467225"/>
                  <a:ext cx="207600" cy="207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32"/>
                <p:cNvSpPr/>
                <p:nvPr/>
              </p:nvSpPr>
              <p:spPr>
                <a:xfrm>
                  <a:off x="2403150" y="467225"/>
                  <a:ext cx="207600" cy="2076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2"/>
                <p:cNvSpPr/>
                <p:nvPr/>
              </p:nvSpPr>
              <p:spPr>
                <a:xfrm>
                  <a:off x="2707950" y="467225"/>
                  <a:ext cx="207600" cy="207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8" name="Google Shape;328;p32"/>
              <p:cNvGrpSpPr/>
              <p:nvPr/>
            </p:nvGrpSpPr>
            <p:grpSpPr>
              <a:xfrm>
                <a:off x="7984751" y="4133830"/>
                <a:ext cx="437100" cy="437100"/>
                <a:chOff x="8116049" y="5584959"/>
                <a:chExt cx="437100" cy="437100"/>
              </a:xfrm>
            </p:grpSpPr>
            <p:sp>
              <p:nvSpPr>
                <p:cNvPr id="329" name="Google Shape;329;p32"/>
                <p:cNvSpPr/>
                <p:nvPr/>
              </p:nvSpPr>
              <p:spPr>
                <a:xfrm rot="-2700000">
                  <a:off x="8110375" y="5718657"/>
                  <a:ext cx="448447" cy="16970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77777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2"/>
                <p:cNvSpPr/>
                <p:nvPr/>
              </p:nvSpPr>
              <p:spPr>
                <a:xfrm flipH="1">
                  <a:off x="8244350" y="5713350"/>
                  <a:ext cx="308700" cy="308700"/>
                </a:xfrm>
                <a:prstGeom prst="rtTriangl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5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26" name="Google Shape;26;p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2266350" y="1520550"/>
            <a:ext cx="4611300" cy="25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" name="Google Shape;114;p13">
            <a:extLst>
              <a:ext uri="{FF2B5EF4-FFF2-40B4-BE49-F238E27FC236}">
                <a16:creationId xmlns:a16="http://schemas.microsoft.com/office/drawing/2014/main" id="{16DF78B8-747F-4061-9809-9FE4B14095FC}"/>
              </a:ext>
            </a:extLst>
          </p:cNvPr>
          <p:cNvGrpSpPr/>
          <p:nvPr userDrawn="1"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0" name="Google Shape;115;p13">
              <a:extLst>
                <a:ext uri="{FF2B5EF4-FFF2-40B4-BE49-F238E27FC236}">
                  <a16:creationId xmlns:a16="http://schemas.microsoft.com/office/drawing/2014/main" id="{BEB68C80-4DB7-43D6-AA15-04D215495332}"/>
                </a:ext>
              </a:extLst>
            </p:cNvPr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6;p13">
              <a:extLst>
                <a:ext uri="{FF2B5EF4-FFF2-40B4-BE49-F238E27FC236}">
                  <a16:creationId xmlns:a16="http://schemas.microsoft.com/office/drawing/2014/main" id="{E32BC727-74BE-4AE1-A2D2-6C972A002902}"/>
                </a:ext>
              </a:extLst>
            </p:cNvPr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7;p13">
              <a:extLst>
                <a:ext uri="{FF2B5EF4-FFF2-40B4-BE49-F238E27FC236}">
                  <a16:creationId xmlns:a16="http://schemas.microsoft.com/office/drawing/2014/main" id="{32605F3F-9ED8-480B-81F2-2F169315D6F1}"/>
                </a:ext>
              </a:extLst>
            </p:cNvPr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8;p13">
              <a:extLst>
                <a:ext uri="{FF2B5EF4-FFF2-40B4-BE49-F238E27FC236}">
                  <a16:creationId xmlns:a16="http://schemas.microsoft.com/office/drawing/2014/main" id="{2E0FAD45-2809-45EF-B042-D9FF86D0B02C}"/>
                </a:ext>
              </a:extLst>
            </p:cNvPr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950225" y="920875"/>
            <a:ext cx="3525300" cy="9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1859017" y="161196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1859017" y="196989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/>
          </p:nvPr>
        </p:nvSpPr>
        <p:spPr>
          <a:xfrm>
            <a:off x="5851935" y="160118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3"/>
          </p:nvPr>
        </p:nvSpPr>
        <p:spPr>
          <a:xfrm>
            <a:off x="5851935" y="195910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/>
          </p:nvPr>
        </p:nvSpPr>
        <p:spPr>
          <a:xfrm>
            <a:off x="1859017" y="3250929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1859017" y="360294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5851935" y="325393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5851935" y="36059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 hasCustomPrompt="1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3" hasCustomPrompt="1"/>
          </p:nvPr>
        </p:nvSpPr>
        <p:spPr>
          <a:xfrm>
            <a:off x="5052386" y="179875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1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15" name="Google Shape;115;p1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rgbClr val="F57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6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16"/>
          <p:cNvGrpSpPr/>
          <p:nvPr/>
        </p:nvGrpSpPr>
        <p:grpSpPr>
          <a:xfrm>
            <a:off x="721500" y="1236425"/>
            <a:ext cx="7704000" cy="3334500"/>
            <a:chOff x="721500" y="1236425"/>
            <a:chExt cx="7704000" cy="3334500"/>
          </a:xfrm>
        </p:grpSpPr>
        <p:sp>
          <p:nvSpPr>
            <p:cNvPr id="142" name="Google Shape;142;p16"/>
            <p:cNvSpPr/>
            <p:nvPr/>
          </p:nvSpPr>
          <p:spPr>
            <a:xfrm>
              <a:off x="721500" y="1236425"/>
              <a:ext cx="7704000" cy="33345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" name="Google Shape;143;p16"/>
            <p:cNvGrpSpPr/>
            <p:nvPr/>
          </p:nvGrpSpPr>
          <p:grpSpPr>
            <a:xfrm>
              <a:off x="7849155" y="1388837"/>
              <a:ext cx="420286" cy="106769"/>
              <a:chOff x="2098350" y="467225"/>
              <a:chExt cx="817200" cy="207600"/>
            </a:xfrm>
          </p:grpSpPr>
          <p:sp>
            <p:nvSpPr>
              <p:cNvPr id="144" name="Google Shape;144;p16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" name="Google Shape;147;p16"/>
            <p:cNvGrpSpPr/>
            <p:nvPr/>
          </p:nvGrpSpPr>
          <p:grpSpPr>
            <a:xfrm>
              <a:off x="8029664" y="4253457"/>
              <a:ext cx="395836" cy="317468"/>
              <a:chOff x="7773503" y="3987878"/>
              <a:chExt cx="395836" cy="317468"/>
            </a:xfrm>
          </p:grpSpPr>
          <p:sp>
            <p:nvSpPr>
              <p:cNvPr id="148" name="Google Shape;148;p16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6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0" name="Google Shape;150;p16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1298150" y="24169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 txBox="1">
            <a:spLocks noGrp="1"/>
          </p:cNvSpPr>
          <p:nvPr>
            <p:ph type="title" idx="2"/>
          </p:nvPr>
        </p:nvSpPr>
        <p:spPr>
          <a:xfrm>
            <a:off x="5103250" y="24169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1"/>
          </p:nvPr>
        </p:nvSpPr>
        <p:spPr>
          <a:xfrm>
            <a:off x="5221750" y="2775260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subTitle" idx="3"/>
          </p:nvPr>
        </p:nvSpPr>
        <p:spPr>
          <a:xfrm>
            <a:off x="1416650" y="2775260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title" idx="4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92" name="Google Shape;192;p22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93" name="Google Shape;193;p2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22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4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>
            <a:spLocks noGrp="1"/>
          </p:cNvSpPr>
          <p:nvPr>
            <p:ph type="body" idx="1"/>
          </p:nvPr>
        </p:nvSpPr>
        <p:spPr>
          <a:xfrm>
            <a:off x="870050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00" name="Google Shape;200;p23"/>
          <p:cNvSpPr txBox="1">
            <a:spLocks noGrp="1"/>
          </p:cNvSpPr>
          <p:nvPr>
            <p:ph type="body" idx="2"/>
          </p:nvPr>
        </p:nvSpPr>
        <p:spPr>
          <a:xfrm>
            <a:off x="4674749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subTitle" idx="3"/>
          </p:nvPr>
        </p:nvSpPr>
        <p:spPr>
          <a:xfrm>
            <a:off x="2217450" y="1472184"/>
            <a:ext cx="4709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3" name="Google Shape;203;p23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3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rgbClr val="F57D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3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  <p:sldLayoutId id="2147483659" r:id="rId6"/>
    <p:sldLayoutId id="2147483662" r:id="rId7"/>
    <p:sldLayoutId id="2147483668" r:id="rId8"/>
    <p:sldLayoutId id="2147483669" r:id="rId9"/>
    <p:sldLayoutId id="2147483676" r:id="rId10"/>
    <p:sldLayoutId id="2147483677" r:id="rId11"/>
    <p:sldLayoutId id="2147483678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3" name="Google Shape;33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gif"/><Relationship Id="rId5" Type="http://schemas.openxmlformats.org/officeDocument/2006/relationships/image" Target="../media/image23.gif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3.gif"/><Relationship Id="rId4" Type="http://schemas.openxmlformats.org/officeDocument/2006/relationships/image" Target="../media/image52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8.gif"/><Relationship Id="rId4" Type="http://schemas.openxmlformats.org/officeDocument/2006/relationships/image" Target="../media/image57.g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3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5.g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7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4.gif"/><Relationship Id="rId4" Type="http://schemas.openxmlformats.org/officeDocument/2006/relationships/image" Target="../media/image93.gi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gi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6.gi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8.png"/><Relationship Id="rId4" Type="http://schemas.openxmlformats.org/officeDocument/2006/relationships/hyperlink" Target="https://docs.google.com/spreadsheets/d/1Vu8z8sHR1unBmtodgYbi0o_AVrsJUrO1QHpfcbfTQU4/copy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front-view-businessman-with-colorful-cones-representing-growth_11383075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flat-design-ui-ux-elements_18301798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erson-working-as-part-company-team_1953451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reepik.com/free-photo/studio-portrait-beautiful-woman_1541358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front-view-man-doing-presentation-during-meeting_12065554.htm/?utm_source=slidesgo_template&amp;utm_medium=referral-link&amp;utm_campaign=sg_resources&amp;utm_content=freepik" TargetMode="External"/><Relationship Id="rId4" Type="http://schemas.openxmlformats.org/officeDocument/2006/relationships/hyperlink" Target="https://www.flaticon.com/packs/business-799/?utm_source=slidesgo_template&amp;utm_medium=referral-link&amp;utm_campaign=sg_resources&amp;utm_content=flaticon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Raleway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onts.google.com/specimen/Barlow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6"/>
          <p:cNvGrpSpPr/>
          <p:nvPr/>
        </p:nvGrpSpPr>
        <p:grpSpPr>
          <a:xfrm>
            <a:off x="717644" y="531295"/>
            <a:ext cx="7704000" cy="4189387"/>
            <a:chOff x="717644" y="841542"/>
            <a:chExt cx="7704000" cy="3455700"/>
          </a:xfrm>
        </p:grpSpPr>
        <p:sp>
          <p:nvSpPr>
            <p:cNvPr id="342" name="Google Shape;342;p36"/>
            <p:cNvSpPr/>
            <p:nvPr/>
          </p:nvSpPr>
          <p:spPr>
            <a:xfrm>
              <a:off x="717644" y="841542"/>
              <a:ext cx="7704000" cy="34557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7" name="Google Shape;347;p36"/>
            <p:cNvGrpSpPr/>
            <p:nvPr/>
          </p:nvGrpSpPr>
          <p:grpSpPr>
            <a:xfrm>
              <a:off x="8025808" y="3979774"/>
              <a:ext cx="395836" cy="317468"/>
              <a:chOff x="7773503" y="3987878"/>
              <a:chExt cx="395836" cy="317468"/>
            </a:xfrm>
          </p:grpSpPr>
          <p:sp>
            <p:nvSpPr>
              <p:cNvPr id="348" name="Google Shape;348;p36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6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1" name="Google Shape;351;p36"/>
          <p:cNvSpPr txBox="1">
            <a:spLocks noGrp="1"/>
          </p:cNvSpPr>
          <p:nvPr>
            <p:ph type="ctrTitle"/>
          </p:nvPr>
        </p:nvSpPr>
        <p:spPr>
          <a:xfrm>
            <a:off x="845400" y="643688"/>
            <a:ext cx="74532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1"/>
                </a:solidFill>
              </a:rPr>
              <a:t>Constrained </a:t>
            </a:r>
            <a:r>
              <a:rPr lang="en" sz="6000" dirty="0">
                <a:solidFill>
                  <a:schemeClr val="tx2"/>
                </a:solidFill>
              </a:rPr>
              <a:t>motion</a:t>
            </a:r>
            <a:r>
              <a:rPr lang="en" sz="6000" dirty="0">
                <a:solidFill>
                  <a:schemeClr val="accent1"/>
                </a:solidFill>
              </a:rPr>
              <a:t> </a:t>
            </a:r>
            <a:r>
              <a:rPr lang="en" sz="6000" dirty="0">
                <a:solidFill>
                  <a:schemeClr val="bg1"/>
                </a:solidFill>
              </a:rPr>
              <a:t>on</a:t>
            </a:r>
            <a:r>
              <a:rPr lang="en" sz="6000" dirty="0">
                <a:solidFill>
                  <a:schemeClr val="accent1"/>
                </a:solidFill>
              </a:rPr>
              <a:t> </a:t>
            </a:r>
            <a:r>
              <a:rPr lang="en" sz="6000" dirty="0">
                <a:solidFill>
                  <a:schemeClr val="accent4"/>
                </a:solidFill>
              </a:rPr>
              <a:t>surfaces</a:t>
            </a:r>
            <a:endParaRPr sz="6000" dirty="0">
              <a:solidFill>
                <a:schemeClr val="accent4"/>
              </a:solidFill>
            </a:endParaRPr>
          </a:p>
        </p:txBody>
      </p:sp>
      <p:sp>
        <p:nvSpPr>
          <p:cNvPr id="14" name="Google Shape;350;p36">
            <a:extLst>
              <a:ext uri="{FF2B5EF4-FFF2-40B4-BE49-F238E27FC236}">
                <a16:creationId xmlns:a16="http://schemas.microsoft.com/office/drawing/2014/main" id="{70293F7B-A6A4-48AF-B5F6-729C6C19CE76}"/>
              </a:ext>
            </a:extLst>
          </p:cNvPr>
          <p:cNvSpPr/>
          <p:nvPr/>
        </p:nvSpPr>
        <p:spPr>
          <a:xfrm>
            <a:off x="3060939" y="3145474"/>
            <a:ext cx="3022123" cy="1453334"/>
          </a:xfrm>
          <a:prstGeom prst="roundRect">
            <a:avLst>
              <a:gd name="adj" fmla="val 314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52;p36">
            <a:extLst>
              <a:ext uri="{FF2B5EF4-FFF2-40B4-BE49-F238E27FC236}">
                <a16:creationId xmlns:a16="http://schemas.microsoft.com/office/drawing/2014/main" id="{88FCF62E-7FB1-405F-98E8-36CF69AB8EA1}"/>
              </a:ext>
            </a:extLst>
          </p:cNvPr>
          <p:cNvSpPr txBox="1">
            <a:spLocks/>
          </p:cNvSpPr>
          <p:nvPr/>
        </p:nvSpPr>
        <p:spPr>
          <a:xfrm>
            <a:off x="3042354" y="3220093"/>
            <a:ext cx="3059292" cy="130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>
                <a:solidFill>
                  <a:schemeClr val="accent6"/>
                </a:solidFill>
              </a:rPr>
              <a:t>Authors:</a:t>
            </a:r>
          </a:p>
          <a:p>
            <a:pPr marL="0" indent="0"/>
            <a:r>
              <a:rPr lang="en-US" dirty="0">
                <a:solidFill>
                  <a:schemeClr val="accent6"/>
                </a:solidFill>
              </a:rPr>
              <a:t>Ali </a:t>
            </a:r>
            <a:r>
              <a:rPr lang="en-US" dirty="0" smtClean="0">
                <a:solidFill>
                  <a:schemeClr val="accent6"/>
                </a:solidFill>
              </a:rPr>
              <a:t>Mirza </a:t>
            </a:r>
            <a:r>
              <a:rPr lang="en-US" dirty="0">
                <a:solidFill>
                  <a:schemeClr val="accent6"/>
                </a:solidFill>
              </a:rPr>
              <a:t>Isa 	20186917</a:t>
            </a:r>
          </a:p>
          <a:p>
            <a:pPr marL="0" indent="0"/>
            <a:r>
              <a:rPr lang="en-US" dirty="0">
                <a:solidFill>
                  <a:schemeClr val="accent6"/>
                </a:solidFill>
              </a:rPr>
              <a:t>Asif Bin Ayub 	20191251</a:t>
            </a:r>
          </a:p>
          <a:p>
            <a:pPr marL="0" indent="0"/>
            <a:r>
              <a:rPr lang="en-US" dirty="0">
                <a:solidFill>
                  <a:schemeClr val="accent6"/>
                </a:solidFill>
              </a:rPr>
              <a:t>Kumail Abdulaziz 	20196080</a:t>
            </a:r>
          </a:p>
        </p:txBody>
      </p:sp>
      <p:sp>
        <p:nvSpPr>
          <p:cNvPr id="22" name="Google Shape;350;p36">
            <a:extLst>
              <a:ext uri="{FF2B5EF4-FFF2-40B4-BE49-F238E27FC236}">
                <a16:creationId xmlns:a16="http://schemas.microsoft.com/office/drawing/2014/main" id="{78FD50E1-02C0-4ED6-873B-FB1A9A109D69}"/>
              </a:ext>
            </a:extLst>
          </p:cNvPr>
          <p:cNvSpPr/>
          <p:nvPr/>
        </p:nvSpPr>
        <p:spPr>
          <a:xfrm>
            <a:off x="2410050" y="2436081"/>
            <a:ext cx="43239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52;p36">
            <a:extLst>
              <a:ext uri="{FF2B5EF4-FFF2-40B4-BE49-F238E27FC236}">
                <a16:creationId xmlns:a16="http://schemas.microsoft.com/office/drawing/2014/main" id="{FB57AC24-2A28-4760-9D39-61A478C887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07600" y="2513181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Computational Physics I - PHYCS425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icture containing text, sky, line, colorful&#10;&#10;Description automatically generated">
            <a:extLst>
              <a:ext uri="{FF2B5EF4-FFF2-40B4-BE49-F238E27FC236}">
                <a16:creationId xmlns:a16="http://schemas.microsoft.com/office/drawing/2014/main" id="{E9EFF355-4C97-4D5F-9A6E-BDF43DE67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722" y="1749670"/>
            <a:ext cx="2838315" cy="2838315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B1255371-6DA1-4C8C-A707-ABB3B5B0C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379" y="1749671"/>
            <a:ext cx="2838316" cy="2838316"/>
          </a:xfrm>
          <a:prstGeom prst="rect">
            <a:avLst/>
          </a:prstGeom>
        </p:spPr>
      </p:pic>
      <p:sp>
        <p:nvSpPr>
          <p:cNvPr id="5" name="Google Shape;150;p16">
            <a:extLst>
              <a:ext uri="{FF2B5EF4-FFF2-40B4-BE49-F238E27FC236}">
                <a16:creationId xmlns:a16="http://schemas.microsoft.com/office/drawing/2014/main" id="{16F04B7A-9328-4C85-8903-4946A0B1E213}"/>
              </a:ext>
            </a:extLst>
          </p:cNvPr>
          <p:cNvSpPr/>
          <p:nvPr/>
        </p:nvSpPr>
        <p:spPr>
          <a:xfrm>
            <a:off x="2051824" y="299555"/>
            <a:ext cx="504035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14653" y="330905"/>
                <a:ext cx="5114694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Period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 vs. Amplitude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4653" y="330905"/>
                <a:ext cx="5114694" cy="457200"/>
              </a:xfrm>
              <a:prstGeom prst="rect">
                <a:avLst/>
              </a:prstGeom>
              <a:blipFill>
                <a:blip r:embed="rId5"/>
                <a:stretch>
                  <a:fillRect l="-1190" t="-20000" r="-1190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36602" y="998498"/>
                <a:ext cx="5870793" cy="45720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period </a:t>
                </a:r>
                <a:r>
                  <a:rPr lang="en-US" dirty="0">
                    <a:solidFill>
                      <a:schemeClr val="bg1"/>
                    </a:solidFill>
                    <a:latin typeface="Barlow" panose="00000500000000000000" pitchFamily="2" charset="0"/>
                  </a:rPr>
                  <a:t>remains constant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, but increases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6602" y="998498"/>
                <a:ext cx="5870793" cy="45720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477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3598953" y="1345375"/>
            <a:ext cx="5248509" cy="2816732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0;p16">
            <a:extLst>
              <a:ext uri="{FF2B5EF4-FFF2-40B4-BE49-F238E27FC236}">
                <a16:creationId xmlns:a16="http://schemas.microsoft.com/office/drawing/2014/main" id="{16F04B7A-9328-4C85-8903-4946A0B1E213}"/>
              </a:ext>
            </a:extLst>
          </p:cNvPr>
          <p:cNvSpPr/>
          <p:nvPr/>
        </p:nvSpPr>
        <p:spPr>
          <a:xfrm>
            <a:off x="2051824" y="299555"/>
            <a:ext cx="504035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14653" y="330905"/>
                <a:ext cx="5114694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Period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 vs. Amplitude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4653" y="330905"/>
                <a:ext cx="5114694" cy="457200"/>
              </a:xfrm>
              <a:prstGeom prst="rect">
                <a:avLst/>
              </a:prstGeom>
              <a:blipFill>
                <a:blip r:embed="rId3"/>
                <a:stretch>
                  <a:fillRect l="-1190" t="-20000" r="-1190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21BCA6CE-767E-4517-8645-8A9A296AF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027" y="1458544"/>
            <a:ext cx="5022351" cy="2563491"/>
          </a:xfrm>
          <a:prstGeom prst="rect">
            <a:avLst/>
          </a:prstGeom>
        </p:spPr>
      </p:pic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09" y="1258410"/>
            <a:ext cx="3011657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8020" y="1598341"/>
                <a:ext cx="2103660" cy="271240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9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en-GB" sz="19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π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GB" sz="190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sz="19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func>
                                <m:funcPr>
                                  <m:ctrlPr>
                                    <a:rPr lang="en-GB" sz="1900" b="0" i="1" dirty="0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p>
                                    <m:sSupPr>
                                      <m:ctrlPr>
                                        <a:rPr lang="en-GB" sz="1900" b="0" i="1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1900" b="0" i="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e>
                                    <m:sup>
                                      <m:r>
                                        <a:rPr lang="en-GB" sz="1900" b="0" i="1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p>
                                </m:fName>
                                <m:e>
                                  <m:f>
                                    <m:fPr>
                                      <m:ctrlPr>
                                        <a:rPr lang="en-GB" sz="1900" b="0" i="1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GB" sz="1900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900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θ</m:t>
                                          </m:r>
                                        </m:e>
                                        <m:sub>
                                          <m:r>
                                            <a:rPr lang="en-GB" sz="1900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GB" sz="1900" b="0" i="1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func>
                            </m:e>
                          </m:rad>
                        </m:den>
                      </m:f>
                    </m:oMath>
                  </m:oMathPara>
                </a14:m>
                <a:endParaRPr lang="en-GB" sz="1900" b="0" i="1" dirty="0" smtClean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endParaRPr lang="en-GB" sz="1900" b="0" i="1" dirty="0" smtClean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19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19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=4</m:t>
                      </m:r>
                      <m:r>
                        <m:rPr>
                          <m:sty m:val="p"/>
                        </m:rPr>
                        <a:rPr lang="en-GB" sz="19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π</m:t>
                      </m:r>
                    </m:oMath>
                  </m:oMathPara>
                </a14:m>
                <a:endParaRPr lang="en-US" sz="1900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020" y="1598341"/>
                <a:ext cx="2103660" cy="27124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2;p42">
                <a:extLst>
                  <a:ext uri="{FF2B5EF4-FFF2-40B4-BE49-F238E27FC236}">
                    <a16:creationId xmlns:a16="http://schemas.microsoft.com/office/drawing/2014/main" id="{D7B7FFC1-20F5-4F5A-B141-C6F8B3E758DF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468237" y="1458544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GB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ℓ=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𝒈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7" name="Google Shape;492;p42">
                <a:extLst>
                  <a:ext uri="{FF2B5EF4-FFF2-40B4-BE49-F238E27FC236}">
                    <a16:creationId xmlns:a16="http://schemas.microsoft.com/office/drawing/2014/main" id="{D7B7FFC1-20F5-4F5A-B141-C6F8B3E758DF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68237" y="1458544"/>
                <a:ext cx="2742600" cy="365700"/>
              </a:xfrm>
              <a:prstGeom prst="rect">
                <a:avLst/>
              </a:prstGeom>
              <a:blipFill>
                <a:blip r:embed="rId6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2103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0;p16">
            <a:extLst>
              <a:ext uri="{FF2B5EF4-FFF2-40B4-BE49-F238E27FC236}">
                <a16:creationId xmlns:a16="http://schemas.microsoft.com/office/drawing/2014/main" id="{16F04B7A-9328-4C85-8903-4946A0B1E213}"/>
              </a:ext>
            </a:extLst>
          </p:cNvPr>
          <p:cNvSpPr/>
          <p:nvPr/>
        </p:nvSpPr>
        <p:spPr>
          <a:xfrm>
            <a:off x="1503880" y="299555"/>
            <a:ext cx="613624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03879" y="330905"/>
                <a:ext cx="6136242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Period (</a:t>
                </a:r>
                <a14:m>
                  <m:oMath xmlns:m="http://schemas.openxmlformats.org/officeDocument/2006/math">
                    <m:r>
                      <a:rPr lang="en-GB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 </a:t>
                </a:r>
                <a:r>
                  <a:rPr lang="en-US" dirty="0">
                    <a:solidFill>
                      <a:schemeClr val="tx2"/>
                    </a:solidFill>
                  </a:rPr>
                  <a:t>vs. Length parameter </a:t>
                </a:r>
                <a:r>
                  <a:rPr lang="en-US" dirty="0" smtClean="0">
                    <a:solidFill>
                      <a:schemeClr val="tx2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7" name="Google Shape;463;p41">
                <a:extLst>
                  <a:ext uri="{FF2B5EF4-FFF2-40B4-BE49-F238E27FC236}">
                    <a16:creationId xmlns:a16="http://schemas.microsoft.com/office/drawing/2014/main" id="{2E2C97F0-5543-4005-8A7E-C7C7E721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3879" y="330905"/>
                <a:ext cx="6136242" cy="457200"/>
              </a:xfrm>
              <a:prstGeom prst="rect">
                <a:avLst/>
              </a:prstGeom>
              <a:blipFill>
                <a:blip r:embed="rId3"/>
                <a:stretch>
                  <a:fillRect l="-1789" t="-20000" r="-1789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period increases for both curves as we increase </a:t>
                </a:r>
                <a14:m>
                  <m:oMath xmlns:m="http://schemas.openxmlformats.org/officeDocument/2006/math">
                    <m:r>
                      <a:rPr lang="en-GB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083F2B4F-ACE3-4352-93F6-F79A7120D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675" y="1774104"/>
            <a:ext cx="2834640" cy="2834640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05DFFCA2-3269-41FF-A8D7-B087BD297B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58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3598953" y="1345375"/>
            <a:ext cx="5248509" cy="2816732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09" y="1258410"/>
            <a:ext cx="3011657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8141" y="1949173"/>
                <a:ext cx="2293539" cy="2298626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When we try to fit these curves, we find:</a:t>
                </a:r>
              </a:p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8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ad>
                        <m:radPr>
                          <m:degHide m:val="on"/>
                          <m:ctrlP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</m:e>
                      </m:rad>
                    </m:oMath>
                  </m:oMathPara>
                </a14:m>
                <a:endParaRPr lang="en-GB" sz="1800" b="0" i="1" dirty="0" smtClean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GB" sz="1800" b="0" i="1" dirty="0" smtClean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18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ad>
                        <m:radPr>
                          <m:degHide m:val="on"/>
                          <m:ctrlP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GB" sz="18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</m:e>
                      </m:rad>
                    </m:oMath>
                  </m:oMathPara>
                </a14:m>
                <a:endParaRPr lang="en-US" sz="1800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141" y="1949173"/>
                <a:ext cx="2293539" cy="2298626"/>
              </a:xfrm>
              <a:prstGeom prst="rect">
                <a:avLst/>
              </a:prstGeom>
              <a:blipFill>
                <a:blip r:embed="rId3"/>
                <a:stretch>
                  <a:fillRect l="-79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1503880" y="299555"/>
            <a:ext cx="613624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Google Shape;463;p41">
                <a:extLst>
                  <a:ext uri="{FF2B5EF4-FFF2-40B4-BE49-F238E27FC236}">
                    <a16:creationId xmlns:a16="http://schemas.microsoft.com/office/drawing/2014/main" id="{12BF1E5F-EF9D-4CF8-A066-59B6D60A65E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03879" y="330905"/>
                <a:ext cx="6136242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Period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 vs. Length parameter (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18" name="Google Shape;463;p41">
                <a:extLst>
                  <a:ext uri="{FF2B5EF4-FFF2-40B4-BE49-F238E27FC236}">
                    <a16:creationId xmlns:a16="http://schemas.microsoft.com/office/drawing/2014/main" id="{12BF1E5F-EF9D-4CF8-A066-59B6D60A65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3879" y="330905"/>
                <a:ext cx="6136242" cy="457200"/>
              </a:xfrm>
              <a:prstGeom prst="rect">
                <a:avLst/>
              </a:prstGeom>
              <a:blipFill>
                <a:blip r:embed="rId4"/>
                <a:stretch>
                  <a:fillRect l="-1789" t="-20000" r="-1789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F78AF214-F5CD-44D2-BB0F-47487C659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138" y="1473581"/>
            <a:ext cx="5016137" cy="25603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Google Shape;492;p42">
                <a:extLst>
                  <a:ext uri="{FF2B5EF4-FFF2-40B4-BE49-F238E27FC236}">
                    <a16:creationId xmlns:a16="http://schemas.microsoft.com/office/drawing/2014/main" id="{4B7CFA43-A4B5-406C-8A39-DE9CCE8BAC7D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208036" y="1583473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6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d>
                        <m:dPr>
                          <m:ctrlPr>
                            <a:rPr lang="en-GB" sz="26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6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6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GB" sz="26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a:rPr lang="en-GB" sz="26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GB" sz="2600" b="1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26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𝝅</m:t>
                              </m:r>
                            </m:num>
                            <m:den>
                              <m:r>
                                <a:rPr lang="en-GB" sz="2600" b="1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  <m:r>
                            <a:rPr lang="en-GB" sz="26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6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ℓ</m:t>
                          </m:r>
                        </m:e>
                      </m:d>
                    </m:oMath>
                  </m:oMathPara>
                </a14:m>
                <a:endParaRPr sz="2600"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0" name="Google Shape;492;p42">
                <a:extLst>
                  <a:ext uri="{FF2B5EF4-FFF2-40B4-BE49-F238E27FC236}">
                    <a16:creationId xmlns:a16="http://schemas.microsoft.com/office/drawing/2014/main" id="{4B7CFA43-A4B5-406C-8A39-DE9CCE8BAC7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08036" y="1583473"/>
                <a:ext cx="2742600" cy="365700"/>
              </a:xfrm>
              <a:prstGeom prst="rect">
                <a:avLst/>
              </a:prstGeom>
              <a:blipFill>
                <a:blip r:embed="rId6"/>
                <a:stretch>
                  <a:fillRect t="-33333" b="-4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0110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3598953" y="1345375"/>
            <a:ext cx="5248509" cy="2816732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09" y="1258410"/>
            <a:ext cx="3011657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0644" y="1598341"/>
                <a:ext cx="2415054" cy="2563766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b="1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expression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b="1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quite accurate, and we think is exact.</a:t>
                </a:r>
              </a:p>
              <a:p>
                <a:endParaRPr lang="en-US" b="1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b="1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less accurate, giving a 3.36% error when compared to our data set.</a:t>
                </a:r>
                <a:endParaRPr lang="en-US" b="1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644" y="1598341"/>
                <a:ext cx="2415054" cy="2563766"/>
              </a:xfrm>
              <a:prstGeom prst="rect">
                <a:avLst/>
              </a:prstGeom>
              <a:blipFill>
                <a:blip r:embed="rId3"/>
                <a:stretch>
                  <a:fillRect l="-758" r="-176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1346300" y="299555"/>
            <a:ext cx="645140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Google Shape;463;p41">
                <a:extLst>
                  <a:ext uri="{FF2B5EF4-FFF2-40B4-BE49-F238E27FC236}">
                    <a16:creationId xmlns:a16="http://schemas.microsoft.com/office/drawing/2014/main" id="{12BF1E5F-EF9D-4CF8-A066-59B6D60A65E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46300" y="330905"/>
                <a:ext cx="6451401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>
                    <a:solidFill>
                      <a:schemeClr val="tx2"/>
                    </a:solidFill>
                  </a:rPr>
                  <a:t>Period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) as a function of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) and (</a:t>
                </a:r>
                <a14:m>
                  <m:oMath xmlns:m="http://schemas.openxmlformats.org/officeDocument/2006/math">
                    <m:r>
                      <a:rPr lang="az-Cyrl-AZ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Ѳ</m:t>
                    </m:r>
                  </m:oMath>
                </a14:m>
                <a:r>
                  <a:rPr lang="en-US" dirty="0">
                    <a:solidFill>
                      <a:schemeClr val="tx2"/>
                    </a:solidFill>
                  </a:rPr>
                  <a:t>)</a:t>
                </a:r>
              </a:p>
            </p:txBody>
          </p:sp>
        </mc:Choice>
        <mc:Fallback>
          <p:sp>
            <p:nvSpPr>
              <p:cNvPr id="18" name="Google Shape;463;p41">
                <a:extLst>
                  <a:ext uri="{FF2B5EF4-FFF2-40B4-BE49-F238E27FC236}">
                    <a16:creationId xmlns:a16="http://schemas.microsoft.com/office/drawing/2014/main" id="{12BF1E5F-EF9D-4CF8-A066-59B6D60A65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6300" y="330905"/>
                <a:ext cx="6451401" cy="457200"/>
              </a:xfrm>
              <a:prstGeom prst="rect">
                <a:avLst/>
              </a:prstGeom>
              <a:blipFill>
                <a:blip r:embed="rId4"/>
                <a:stretch>
                  <a:fillRect l="-1229" t="-20000" r="-1134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Google Shape;496;p42">
                <a:extLst>
                  <a:ext uri="{FF2B5EF4-FFF2-40B4-BE49-F238E27FC236}">
                    <a16:creationId xmlns:a16="http://schemas.microsoft.com/office/drawing/2014/main" id="{990692E5-2D2F-466A-B22D-0A8C0F402B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99677" y="1436106"/>
                <a:ext cx="2541876" cy="240024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GB" sz="22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sz="2200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𝝅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GB" sz="22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sz="22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GB" sz="2200" b="1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func>
                                <m:funcPr>
                                  <m:ctrlPr>
                                    <a:rPr lang="en-GB" sz="2200" b="1" i="1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p>
                                    <m:sSupPr>
                                      <m:ctrlPr>
                                        <a:rPr lang="en-GB" sz="2200" b="1" i="1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sz="2200" b="1" i="1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𝒔𝒊𝒏</m:t>
                                      </m:r>
                                    </m:e>
                                    <m:sup>
                                      <m:r>
                                        <a:rPr lang="en-GB" sz="2200" b="1" i="1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𝟒</m:t>
                                      </m:r>
                                    </m:sup>
                                  </m:sSup>
                                </m:fName>
                                <m:e>
                                  <m:f>
                                    <m:fPr>
                                      <m:ctrlPr>
                                        <a:rPr lang="en-GB" sz="2200" b="1" i="1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GB" sz="2200" b="1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200" b="1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𝜽</m:t>
                                          </m:r>
                                        </m:e>
                                        <m:sub>
                                          <m:r>
                                            <a:rPr lang="en-GB" sz="2200" b="1" i="1" dirty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𝟎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GB" sz="2200" b="1" i="1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den>
                                  </m:f>
                                </m:e>
                              </m:func>
                            </m:e>
                          </m:rad>
                        </m:den>
                      </m:f>
                    </m:oMath>
                  </m:oMathPara>
                </a14:m>
                <a:endParaRPr lang="en-GB" sz="2200" b="1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0" name="Google Shape;496;p42">
                <a:extLst>
                  <a:ext uri="{FF2B5EF4-FFF2-40B4-BE49-F238E27FC236}">
                    <a16:creationId xmlns:a16="http://schemas.microsoft.com/office/drawing/2014/main" id="{990692E5-2D2F-466A-B22D-0A8C0F402B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9677" y="1436106"/>
                <a:ext cx="2541876" cy="240024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3A7BD3D0-37F9-41CD-B672-C1D756F76DC1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353098" y="1436106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𝑻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b>
                          <m:r>
                            <a:rPr lang="en-GB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r>
                        <a:rPr lang="en-GB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3A7BD3D0-37F9-41CD-B672-C1D756F76DC1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53098" y="1436106"/>
                <a:ext cx="2742600" cy="365700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Google Shape;492;p42">
                <a:extLst>
                  <a:ext uri="{FF2B5EF4-FFF2-40B4-BE49-F238E27FC236}">
                    <a16:creationId xmlns:a16="http://schemas.microsoft.com/office/drawing/2014/main" id="{5004A4D3-407C-40C8-9827-79C9552698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80607" y="1583473"/>
                <a:ext cx="27426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2" name="Google Shape;492;p42">
                <a:extLst>
                  <a:ext uri="{FF2B5EF4-FFF2-40B4-BE49-F238E27FC236}">
                    <a16:creationId xmlns:a16="http://schemas.microsoft.com/office/drawing/2014/main" id="{5004A4D3-407C-40C8-9827-79C9552698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0607" y="1583473"/>
                <a:ext cx="2742600" cy="365700"/>
              </a:xfrm>
              <a:prstGeom prst="rect">
                <a:avLst/>
              </a:prstGeom>
              <a:blipFill>
                <a:blip r:embed="rId7"/>
                <a:stretch>
                  <a:fillRect t="-38333" b="-6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Google Shape;492;p42">
                <a:extLst>
                  <a:ext uri="{FF2B5EF4-FFF2-40B4-BE49-F238E27FC236}">
                    <a16:creationId xmlns:a16="http://schemas.microsoft.com/office/drawing/2014/main" id="{5004A4D3-407C-40C8-9827-79C9552698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87522" y="1583473"/>
                <a:ext cx="27426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2" name="Google Shape;492;p42">
                <a:extLst>
                  <a:ext uri="{FF2B5EF4-FFF2-40B4-BE49-F238E27FC236}">
                    <a16:creationId xmlns:a16="http://schemas.microsoft.com/office/drawing/2014/main" id="{5004A4D3-407C-40C8-9827-79C9552698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7522" y="1583473"/>
                <a:ext cx="2742600" cy="365700"/>
              </a:xfrm>
              <a:prstGeom prst="rect">
                <a:avLst/>
              </a:prstGeom>
              <a:blipFill>
                <a:blip r:embed="rId8"/>
                <a:stretch>
                  <a:fillRect t="-38333" b="-6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1553" y="1598341"/>
                <a:ext cx="2103660" cy="2187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2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2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GB" sz="22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GB" sz="22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2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n-GB" sz="22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𝝅</m:t>
                      </m:r>
                      <m:rad>
                        <m:radPr>
                          <m:degHide m:val="on"/>
                          <m:ctrlPr>
                            <a:rPr lang="en-GB" sz="2200" b="1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2200" b="1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2200" b="1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num>
                            <m:den>
                              <m:r>
                                <a:rPr lang="en-GB" sz="2200" b="1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𝒈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2200" b="1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34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1553" y="1598341"/>
                <a:ext cx="2103660" cy="218761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8817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54;p41">
            <a:extLst>
              <a:ext uri="{FF2B5EF4-FFF2-40B4-BE49-F238E27FC236}">
                <a16:creationId xmlns:a16="http://schemas.microsoft.com/office/drawing/2014/main" id="{5451D0F4-3E95-4DF7-8EC6-79F74560824D}"/>
              </a:ext>
            </a:extLst>
          </p:cNvPr>
          <p:cNvSpPr/>
          <p:nvPr/>
        </p:nvSpPr>
        <p:spPr>
          <a:xfrm>
            <a:off x="1038920" y="1666093"/>
            <a:ext cx="3334030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734620" y="1666093"/>
            <a:ext cx="3334030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0;p16">
            <a:extLst>
              <a:ext uri="{FF2B5EF4-FFF2-40B4-BE49-F238E27FC236}">
                <a16:creationId xmlns:a16="http://schemas.microsoft.com/office/drawing/2014/main" id="{16F04B7A-9328-4C85-8903-4946A0B1E213}"/>
              </a:ext>
            </a:extLst>
          </p:cNvPr>
          <p:cNvSpPr/>
          <p:nvPr/>
        </p:nvSpPr>
        <p:spPr>
          <a:xfrm>
            <a:off x="1503880" y="299555"/>
            <a:ext cx="613624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463;p41">
            <a:extLst>
              <a:ext uri="{FF2B5EF4-FFF2-40B4-BE49-F238E27FC236}">
                <a16:creationId xmlns:a16="http://schemas.microsoft.com/office/drawing/2014/main" id="{2E2C97F0-5543-4005-8A7E-C7C7E721DE5E}"/>
              </a:ext>
            </a:extLst>
          </p:cNvPr>
          <p:cNvSpPr txBox="1">
            <a:spLocks/>
          </p:cNvSpPr>
          <p:nvPr/>
        </p:nvSpPr>
        <p:spPr>
          <a:xfrm>
            <a:off x="1503879" y="330905"/>
            <a:ext cx="6136242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Identifying paths</a:t>
            </a:r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8921" y="998499"/>
                <a:ext cx="6943172" cy="45720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a cycloid. This was hinted at from our period analysis. Also, we derived </a:t>
                </a: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</a:t>
                </a:r>
                <a:r>
                  <a:rPr lang="en-US" dirty="0" err="1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EoM</a:t>
                </a: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.</a:t>
                </a: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8921" y="998499"/>
                <a:ext cx="6943172" cy="45720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0528EABE-9CE6-41D3-8784-8DC586EF70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89" r="22845"/>
          <a:stretch/>
        </p:blipFill>
        <p:spPr>
          <a:xfrm>
            <a:off x="1199844" y="1806753"/>
            <a:ext cx="3012181" cy="283464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F242BA29-33DC-46FD-BB0B-1EAB9DF1AD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71" r="22683"/>
          <a:stretch/>
        </p:blipFill>
        <p:spPr>
          <a:xfrm>
            <a:off x="4898105" y="1806753"/>
            <a:ext cx="300706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202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610732" y="1085600"/>
            <a:ext cx="3922536" cy="3665973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0;p16">
            <a:extLst>
              <a:ext uri="{FF2B5EF4-FFF2-40B4-BE49-F238E27FC236}">
                <a16:creationId xmlns:a16="http://schemas.microsoft.com/office/drawing/2014/main" id="{16F04B7A-9328-4C85-8903-4946A0B1E213}"/>
              </a:ext>
            </a:extLst>
          </p:cNvPr>
          <p:cNvSpPr/>
          <p:nvPr/>
        </p:nvSpPr>
        <p:spPr>
          <a:xfrm>
            <a:off x="1503880" y="299555"/>
            <a:ext cx="613624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463;p41">
            <a:extLst>
              <a:ext uri="{FF2B5EF4-FFF2-40B4-BE49-F238E27FC236}">
                <a16:creationId xmlns:a16="http://schemas.microsoft.com/office/drawing/2014/main" id="{2E2C97F0-5543-4005-8A7E-C7C7E721DE5E}"/>
              </a:ext>
            </a:extLst>
          </p:cNvPr>
          <p:cNvSpPr txBox="1">
            <a:spLocks/>
          </p:cNvSpPr>
          <p:nvPr/>
        </p:nvSpPr>
        <p:spPr>
          <a:xfrm>
            <a:off x="1503879" y="330905"/>
            <a:ext cx="6136242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Identifying paths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E9F1DB32-8C9D-469F-ADED-432A1454C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02" y="1251088"/>
            <a:ext cx="3334996" cy="333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22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A linear damping force was added: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lang="en-GB" b="0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acc>
                      <m:accPr>
                        <m:chr m:val="̇"/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θ</m:t>
                        </m:r>
                      </m:e>
                    </m:acc>
                  </m:oMath>
                </a14:m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We observed underdamped, overdamped &amp; critically damped motion.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  <a:blipFill>
                <a:blip r:embed="rId3"/>
                <a:stretch>
                  <a:fillRect l="-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1498640" y="277391"/>
            <a:ext cx="6321397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1048220" y="341147"/>
            <a:ext cx="7222236" cy="368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Adding Damping &amp; Driving Forces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013CDF91-E86D-4E2E-8CB5-72F356383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3776" y="1401437"/>
            <a:ext cx="5593414" cy="285497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27340" y="1479888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Damping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GB" dirty="0" smtClean="0">
                    <a:solidFill>
                      <a:schemeClr val="bg1"/>
                    </a:solidFill>
                  </a:rPr>
                  <a:t>)</a:t>
                </a:r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340" y="1479888"/>
                <a:ext cx="2742600" cy="365700"/>
              </a:xfrm>
              <a:prstGeom prst="rect">
                <a:avLst/>
              </a:prstGeom>
              <a:blipFill>
                <a:blip r:embed="rId5"/>
                <a:stretch>
                  <a:fillRect t="-38333" b="-6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66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610732" y="1085600"/>
            <a:ext cx="3922536" cy="3665973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0;p16">
            <a:extLst>
              <a:ext uri="{FF2B5EF4-FFF2-40B4-BE49-F238E27FC236}">
                <a16:creationId xmlns:a16="http://schemas.microsoft.com/office/drawing/2014/main" id="{F79D5AE5-B475-4245-A1E6-7BC85F50B806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Google Shape;463;p41">
                <a:extLst>
                  <a:ext uri="{FF2B5EF4-FFF2-40B4-BE49-F238E27FC236}">
                    <a16:creationId xmlns:a16="http://schemas.microsoft.com/office/drawing/2014/main" id="{94AE3756-FACF-4A6F-AD25-38BD28C325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98850" y="330905"/>
                <a:ext cx="3746301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Damping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8" name="Google Shape;463;p41">
                <a:extLst>
                  <a:ext uri="{FF2B5EF4-FFF2-40B4-BE49-F238E27FC236}">
                    <a16:creationId xmlns:a16="http://schemas.microsoft.com/office/drawing/2014/main" id="{94AE3756-FACF-4A6F-AD25-38BD28C325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850" y="330905"/>
                <a:ext cx="3746301" cy="457200"/>
              </a:xfrm>
              <a:prstGeom prst="rect">
                <a:avLst/>
              </a:prstGeom>
              <a:blipFill>
                <a:blip r:embed="rId3"/>
                <a:stretch>
                  <a:fillRect t="-20000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4D99436B-3452-4667-8A28-849D60FA1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220" y="1249806"/>
            <a:ext cx="3337560" cy="333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5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same results were obtained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1269414" y="221761"/>
            <a:ext cx="6605168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1438801" y="330905"/>
            <a:ext cx="6266395" cy="30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Adding Damping &amp; Driving Forces</a:t>
            </a:r>
            <a:endParaRPr lang="en-US" dirty="0">
              <a:solidFill>
                <a:schemeClr val="tx2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27340" y="1579762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Damping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" dirty="0" smtClean="0">
                    <a:solidFill>
                      <a:schemeClr val="bg1"/>
                    </a:solidFill>
                  </a:rPr>
                  <a:t>)</a:t>
                </a:r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340" y="1579762"/>
                <a:ext cx="2742600" cy="365700"/>
              </a:xfrm>
              <a:prstGeom prst="rect">
                <a:avLst/>
              </a:prstGeom>
              <a:blipFill>
                <a:blip r:embed="rId4"/>
                <a:stretch>
                  <a:fillRect t="-38333" b="-68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BFDFD5BF-AF99-4FDB-9FCE-5C546A43A2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779" y="1402459"/>
            <a:ext cx="5589409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7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150;p16">
            <a:extLst>
              <a:ext uri="{FF2B5EF4-FFF2-40B4-BE49-F238E27FC236}">
                <a16:creationId xmlns:a16="http://schemas.microsoft.com/office/drawing/2014/main" id="{67DAB3E3-7290-44B9-9DAC-63A7C6DD86C4}"/>
              </a:ext>
            </a:extLst>
          </p:cNvPr>
          <p:cNvSpPr/>
          <p:nvPr/>
        </p:nvSpPr>
        <p:spPr>
          <a:xfrm>
            <a:off x="1549457" y="339430"/>
            <a:ext cx="548380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63" name="Google Shape;363;p38"/>
          <p:cNvGrpSpPr/>
          <p:nvPr/>
        </p:nvGrpSpPr>
        <p:grpSpPr>
          <a:xfrm>
            <a:off x="4858550" y="1372225"/>
            <a:ext cx="3389400" cy="1321200"/>
            <a:chOff x="899950" y="1372225"/>
            <a:chExt cx="3389400" cy="1321200"/>
          </a:xfrm>
        </p:grpSpPr>
        <p:sp>
          <p:nvSpPr>
            <p:cNvPr id="364" name="Google Shape;364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5" name="Google Shape;365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66" name="Google Shape;366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0" name="Google Shape;370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" name="Google Shape;372;p38"/>
          <p:cNvGrpSpPr/>
          <p:nvPr/>
        </p:nvGrpSpPr>
        <p:grpSpPr>
          <a:xfrm>
            <a:off x="4858550" y="3011725"/>
            <a:ext cx="3389400" cy="1321200"/>
            <a:chOff x="899950" y="1372225"/>
            <a:chExt cx="3389400" cy="1321200"/>
          </a:xfrm>
        </p:grpSpPr>
        <p:sp>
          <p:nvSpPr>
            <p:cNvPr id="373" name="Google Shape;373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" name="Google Shape;374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75" name="Google Shape;375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9" name="Google Shape;379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" name="Google Shape;381;p38"/>
          <p:cNvGrpSpPr/>
          <p:nvPr/>
        </p:nvGrpSpPr>
        <p:grpSpPr>
          <a:xfrm>
            <a:off x="899950" y="3011725"/>
            <a:ext cx="3389400" cy="1321200"/>
            <a:chOff x="899950" y="1372225"/>
            <a:chExt cx="3389400" cy="1321200"/>
          </a:xfrm>
        </p:grpSpPr>
        <p:sp>
          <p:nvSpPr>
            <p:cNvPr id="382" name="Google Shape;382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" name="Google Shape;383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84" name="Google Shape;384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" name="Google Shape;387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88" name="Google Shape;388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38"/>
          <p:cNvGrpSpPr/>
          <p:nvPr/>
        </p:nvGrpSpPr>
        <p:grpSpPr>
          <a:xfrm>
            <a:off x="899950" y="1372225"/>
            <a:ext cx="3389400" cy="1321200"/>
            <a:chOff x="899950" y="1372225"/>
            <a:chExt cx="3389400" cy="1321200"/>
          </a:xfrm>
        </p:grpSpPr>
        <p:sp>
          <p:nvSpPr>
            <p:cNvPr id="391" name="Google Shape;391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" name="Google Shape;392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93" name="Google Shape;393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97" name="Google Shape;397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9" name="Google Shape;399;p38"/>
          <p:cNvSpPr/>
          <p:nvPr/>
        </p:nvSpPr>
        <p:spPr>
          <a:xfrm>
            <a:off x="1061600" y="324298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8"/>
          <p:cNvSpPr/>
          <p:nvPr/>
        </p:nvSpPr>
        <p:spPr>
          <a:xfrm>
            <a:off x="5076825" y="332942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8"/>
          <p:cNvSpPr/>
          <p:nvPr/>
        </p:nvSpPr>
        <p:spPr>
          <a:xfrm>
            <a:off x="5076825" y="168992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1061600" y="161407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 idx="15"/>
          </p:nvPr>
        </p:nvSpPr>
        <p:spPr>
          <a:xfrm>
            <a:off x="1251222" y="339430"/>
            <a:ext cx="6080272" cy="4443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Contents </a:t>
            </a:r>
            <a:r>
              <a:rPr lang="en" dirty="0">
                <a:solidFill>
                  <a:schemeClr val="lt2"/>
                </a:solidFill>
              </a:rPr>
              <a:t>of </a:t>
            </a:r>
            <a:r>
              <a:rPr lang="en" dirty="0" smtClean="0">
                <a:solidFill>
                  <a:schemeClr val="lt2"/>
                </a:solidFill>
              </a:rPr>
              <a:t>this presentation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404" name="Google Shape;404;p38"/>
          <p:cNvSpPr txBox="1">
            <a:spLocks noGrp="1"/>
          </p:cNvSpPr>
          <p:nvPr>
            <p:ph type="subTitle" idx="5"/>
          </p:nvPr>
        </p:nvSpPr>
        <p:spPr>
          <a:xfrm>
            <a:off x="1859017" y="360294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Constrained motion in 1D</a:t>
            </a:r>
          </a:p>
        </p:txBody>
      </p:sp>
      <p:sp>
        <p:nvSpPr>
          <p:cNvPr id="405" name="Google Shape;405;p38"/>
          <p:cNvSpPr txBox="1">
            <a:spLocks noGrp="1"/>
          </p:cNvSpPr>
          <p:nvPr>
            <p:ph type="title"/>
          </p:nvPr>
        </p:nvSpPr>
        <p:spPr>
          <a:xfrm>
            <a:off x="1859017" y="161196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06" name="Google Shape;406;p38"/>
          <p:cNvSpPr txBox="1">
            <a:spLocks noGrp="1"/>
          </p:cNvSpPr>
          <p:nvPr>
            <p:ph type="subTitle" idx="1"/>
          </p:nvPr>
        </p:nvSpPr>
        <p:spPr>
          <a:xfrm>
            <a:off x="1859017" y="196989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Constrained motion</a:t>
            </a:r>
            <a:endParaRPr dirty="0"/>
          </a:p>
        </p:txBody>
      </p:sp>
      <p:sp>
        <p:nvSpPr>
          <p:cNvPr id="407" name="Google Shape;407;p38"/>
          <p:cNvSpPr txBox="1">
            <a:spLocks noGrp="1"/>
          </p:cNvSpPr>
          <p:nvPr>
            <p:ph type="title" idx="2"/>
          </p:nvPr>
        </p:nvSpPr>
        <p:spPr>
          <a:xfrm>
            <a:off x="5851935" y="160118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Theory</a:t>
            </a:r>
            <a:endParaRPr dirty="0"/>
          </a:p>
        </p:txBody>
      </p:sp>
      <p:sp>
        <p:nvSpPr>
          <p:cNvPr id="408" name="Google Shape;408;p38"/>
          <p:cNvSpPr txBox="1">
            <a:spLocks noGrp="1"/>
          </p:cNvSpPr>
          <p:nvPr>
            <p:ph type="subTitle" idx="3"/>
          </p:nvPr>
        </p:nvSpPr>
        <p:spPr>
          <a:xfrm>
            <a:off x="5851935" y="195910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Runge-</a:t>
            </a:r>
            <a:r>
              <a:rPr lang="en-US" dirty="0" err="1"/>
              <a:t>Kutta</a:t>
            </a:r>
            <a:r>
              <a:rPr lang="en-US" dirty="0"/>
              <a:t> method (RK4)</a:t>
            </a:r>
          </a:p>
        </p:txBody>
      </p:sp>
      <p:sp>
        <p:nvSpPr>
          <p:cNvPr id="409" name="Google Shape;409;p38"/>
          <p:cNvSpPr txBox="1">
            <a:spLocks noGrp="1"/>
          </p:cNvSpPr>
          <p:nvPr>
            <p:ph type="title" idx="4"/>
          </p:nvPr>
        </p:nvSpPr>
        <p:spPr>
          <a:xfrm>
            <a:off x="1859017" y="3250929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I</a:t>
            </a:r>
            <a:endParaRPr dirty="0"/>
          </a:p>
        </p:txBody>
      </p:sp>
      <p:sp>
        <p:nvSpPr>
          <p:cNvPr id="410" name="Google Shape;410;p38"/>
          <p:cNvSpPr txBox="1">
            <a:spLocks noGrp="1"/>
          </p:cNvSpPr>
          <p:nvPr>
            <p:ph type="title" idx="6"/>
          </p:nvPr>
        </p:nvSpPr>
        <p:spPr>
          <a:xfrm>
            <a:off x="5851935" y="325393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Part II</a:t>
            </a:r>
            <a:endParaRPr dirty="0"/>
          </a:p>
        </p:txBody>
      </p:sp>
      <p:sp>
        <p:nvSpPr>
          <p:cNvPr id="411" name="Google Shape;411;p38"/>
          <p:cNvSpPr txBox="1">
            <a:spLocks noGrp="1"/>
          </p:cNvSpPr>
          <p:nvPr>
            <p:ph type="subTitle" idx="7"/>
          </p:nvPr>
        </p:nvSpPr>
        <p:spPr>
          <a:xfrm>
            <a:off x="5851935" y="36059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Constrained motion in 2D</a:t>
            </a:r>
          </a:p>
        </p:txBody>
      </p:sp>
      <p:sp>
        <p:nvSpPr>
          <p:cNvPr id="412" name="Google Shape;412;p38"/>
          <p:cNvSpPr txBox="1">
            <a:spLocks noGrp="1"/>
          </p:cNvSpPr>
          <p:nvPr>
            <p:ph type="title" idx="8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413" name="Google Shape;413;p38"/>
          <p:cNvSpPr txBox="1">
            <a:spLocks noGrp="1"/>
          </p:cNvSpPr>
          <p:nvPr>
            <p:ph type="title" idx="9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14" name="Google Shape;414;p38"/>
          <p:cNvSpPr txBox="1">
            <a:spLocks noGrp="1"/>
          </p:cNvSpPr>
          <p:nvPr>
            <p:ph type="title" idx="14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15" name="Google Shape;415;p38"/>
          <p:cNvSpPr txBox="1">
            <a:spLocks noGrp="1"/>
          </p:cNvSpPr>
          <p:nvPr>
            <p:ph type="title" idx="13"/>
          </p:nvPr>
        </p:nvSpPr>
        <p:spPr>
          <a:xfrm>
            <a:off x="5052386" y="179875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" grpId="0" animBg="1"/>
      <p:bldP spid="400" grpId="0" animBg="1"/>
      <p:bldP spid="401" grpId="0" animBg="1"/>
      <p:bldP spid="402" grpId="0" animBg="1"/>
      <p:bldP spid="404" grpId="0" build="p"/>
      <p:bldP spid="405" grpId="0"/>
      <p:bldP spid="406" grpId="0" build="p"/>
      <p:bldP spid="407" grpId="0"/>
      <p:bldP spid="408" grpId="0" build="p"/>
      <p:bldP spid="409" grpId="0"/>
      <p:bldP spid="410" grpId="0"/>
      <p:bldP spid="411" grpId="0" build="p"/>
      <p:bldP spid="412" grpId="0"/>
      <p:bldP spid="413" grpId="0"/>
      <p:bldP spid="414" grpId="0"/>
      <p:bldP spid="4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610732" y="1085600"/>
            <a:ext cx="3922536" cy="3665973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0;p16">
            <a:extLst>
              <a:ext uri="{FF2B5EF4-FFF2-40B4-BE49-F238E27FC236}">
                <a16:creationId xmlns:a16="http://schemas.microsoft.com/office/drawing/2014/main" id="{F79D5AE5-B475-4245-A1E6-7BC85F50B806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Google Shape;463;p41">
                <a:extLst>
                  <a:ext uri="{FF2B5EF4-FFF2-40B4-BE49-F238E27FC236}">
                    <a16:creationId xmlns:a16="http://schemas.microsoft.com/office/drawing/2014/main" id="{94AE3756-FACF-4A6F-AD25-38BD28C325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98850" y="330905"/>
                <a:ext cx="3746301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800"/>
                  <a:buFont typeface="Raleway ExtraBold"/>
                  <a:buNone/>
                  <a:defRPr sz="2800" b="0" i="0" u="none" strike="noStrike" cap="none">
                    <a:solidFill>
                      <a:schemeClr val="accent1"/>
                    </a:solidFill>
                    <a:latin typeface="Raleway ExtraBold"/>
                    <a:ea typeface="Raleway ExtraBold"/>
                    <a:cs typeface="Raleway ExtraBold"/>
                    <a:sym typeface="Raleway ExtraBold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500"/>
                  <a:buFont typeface="Bebas Neue"/>
                  <a:buNone/>
                  <a:defRPr sz="3500" b="0" i="0" u="none" strike="noStrike" cap="none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r>
                  <a:rPr lang="en-US" dirty="0" smtClean="0">
                    <a:solidFill>
                      <a:schemeClr val="tx2"/>
                    </a:solidFill>
                  </a:rPr>
                  <a:t>Damping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tx2"/>
                    </a:solidFill>
                  </a:rPr>
                  <a:t>)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8" name="Google Shape;463;p41">
                <a:extLst>
                  <a:ext uri="{FF2B5EF4-FFF2-40B4-BE49-F238E27FC236}">
                    <a16:creationId xmlns:a16="http://schemas.microsoft.com/office/drawing/2014/main" id="{94AE3756-FACF-4A6F-AD25-38BD28C325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850" y="330905"/>
                <a:ext cx="3746301" cy="457200"/>
              </a:xfrm>
              <a:prstGeom prst="rect">
                <a:avLst/>
              </a:prstGeom>
              <a:blipFill>
                <a:blip r:embed="rId3"/>
                <a:stretch>
                  <a:fillRect t="-20000" b="-44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6A09B8CE-A483-4F81-A49E-D9DC24547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220" y="1249806"/>
            <a:ext cx="3337560" cy="333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4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09" y="2274235"/>
                <a:ext cx="2214297" cy="212520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amplitude decreases with increasing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.</a:t>
                </a:r>
              </a:p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  <a:latin typeface="Barlow" panose="00000500000000000000" pitchFamily="2" charset="0"/>
                  </a:rPr>
                  <a:t>At low frequencies, both curves blow up.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There is a resonance like behavior.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09" y="2274235"/>
                <a:ext cx="2214297" cy="2125202"/>
              </a:xfrm>
              <a:prstGeom prst="rect">
                <a:avLst/>
              </a:prstGeom>
              <a:blipFill>
                <a:blip r:embed="rId3"/>
                <a:stretch>
                  <a:fillRect l="-82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(Where is) Chaos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Google Shape;492;p42">
            <a:extLst>
              <a:ext uri="{FF2B5EF4-FFF2-40B4-BE49-F238E27FC236}">
                <a16:creationId xmlns:a16="http://schemas.microsoft.com/office/drawing/2014/main" id="{F651A135-6D41-4700-8297-8F2488591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8036" y="1583473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Driving frequency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0" name="Picture 19" descr="Graphical user interface, chart&#10;&#10;Description automatically generated with medium confidence">
            <a:extLst>
              <a:ext uri="{FF2B5EF4-FFF2-40B4-BE49-F238E27FC236}">
                <a16:creationId xmlns:a16="http://schemas.microsoft.com/office/drawing/2014/main" id="{7BE12C40-54E7-48B1-895A-09D6136F2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5778" y="1402459"/>
            <a:ext cx="5589411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64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At low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, both curves blow up.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(Where is)</a:t>
            </a:r>
            <a:r>
              <a:rPr lang="en-US" dirty="0" smtClean="0">
                <a:solidFill>
                  <a:schemeClr val="tx2"/>
                </a:solidFill>
              </a:rPr>
              <a:t> Chaos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CA6CF97A-2770-427C-A970-B9380D70A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870C9E86-A55A-4584-90BC-17DAA737C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675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07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2274236"/>
                <a:ext cx="2103660" cy="198115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As we increase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, the oscillation amplitude increases.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But it blows up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very large.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2274236"/>
                <a:ext cx="2103660" cy="1981150"/>
              </a:xfrm>
              <a:prstGeom prst="rect">
                <a:avLst/>
              </a:prstGeom>
              <a:blipFill>
                <a:blip r:embed="rId3"/>
                <a:stretch>
                  <a:fillRect l="-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(Where is) Chaos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Google Shape;492;p42">
            <a:extLst>
              <a:ext uri="{FF2B5EF4-FFF2-40B4-BE49-F238E27FC236}">
                <a16:creationId xmlns:a16="http://schemas.microsoft.com/office/drawing/2014/main" id="{F651A135-6D41-4700-8297-8F2488591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8036" y="1583473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Driving Amplitude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56991978-11FD-4AD3-989B-E7F75E35C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780" y="1402459"/>
            <a:ext cx="5589410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45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Increasing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causes both curves to blow up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7" name="Google Shape;496;p42">
                <a:extLst>
                  <a:ext uri="{FF2B5EF4-FFF2-40B4-BE49-F238E27FC236}">
                    <a16:creationId xmlns:a16="http://schemas.microsoft.com/office/drawing/2014/main" id="{319ABCAE-C76C-4BD4-96D8-50784F949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1914" y="998499"/>
                <a:ext cx="5760170" cy="45720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</a:rPr>
              <a:t>(Where is) Chaos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B01FD1AA-64BD-4B26-BD0C-2540E4BD6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D4C6B175-7AD7-4A00-A0BE-1292E6B30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675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20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 Placeholder 1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Some “period multiplied” trajectories were found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 smtClean="0"/>
                  <a:t>, but not for the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GB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GB" dirty="0" smtClean="0"/>
                  <a:t>As far as we know, there is no chaos, at least not through the period doubling route.</a:t>
                </a:r>
              </a:p>
              <a:p>
                <a:r>
                  <a:rPr lang="en-GB" dirty="0" smtClean="0"/>
                  <a:t>Needs more rigorous investigation using </a:t>
                </a:r>
                <a:r>
                  <a:rPr lang="en-GB" dirty="0" err="1" smtClean="0"/>
                  <a:t>Lyapunov</a:t>
                </a:r>
                <a:r>
                  <a:rPr lang="en-GB" dirty="0" smtClean="0"/>
                  <a:t> exponents. </a:t>
                </a:r>
              </a:p>
              <a:p>
                <a:pPr marL="12700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2" name="Tex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r="-13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So, is there any chaos?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6232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496;p42">
            <a:extLst>
              <a:ext uri="{FF2B5EF4-FFF2-40B4-BE49-F238E27FC236}">
                <a16:creationId xmlns:a16="http://schemas.microsoft.com/office/drawing/2014/main" id="{0F682C42-1879-4F1B-A94E-6B3FADA1138F}"/>
              </a:ext>
            </a:extLst>
          </p:cNvPr>
          <p:cNvSpPr txBox="1">
            <a:spLocks/>
          </p:cNvSpPr>
          <p:nvPr/>
        </p:nvSpPr>
        <p:spPr>
          <a:xfrm>
            <a:off x="446810" y="1766323"/>
            <a:ext cx="2103660" cy="21876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For </a:t>
            </a:r>
            <a:r>
              <a:rPr lang="en-US" dirty="0" err="1" smtClean="0">
                <a:solidFill>
                  <a:schemeClr val="bg1"/>
                </a:solidFill>
                <a:latin typeface="Barlow" panose="00000500000000000000" pitchFamily="2" charset="0"/>
              </a:rPr>
              <a:t>undamped</a:t>
            </a: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Barlow" panose="00000500000000000000" pitchFamily="2" charset="0"/>
              </a:rPr>
              <a:t>undriven</a:t>
            </a: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 system, the energy is almost constant.</a:t>
            </a:r>
          </a:p>
          <a:p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So, energy is indeed conserved.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381790" y="299555"/>
            <a:ext cx="438042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430780" y="330905"/>
            <a:ext cx="42824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Conservation of energy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27340" y="1579762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endParaRPr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340" y="1579762"/>
                <a:ext cx="2742600" cy="365700"/>
              </a:xfrm>
              <a:prstGeom prst="rect">
                <a:avLst/>
              </a:prstGeom>
              <a:blipFill>
                <a:blip r:embed="rId3"/>
                <a:stretch>
                  <a:fillRect t="-38333" b="-68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9231B392-5502-4E4D-857E-0CC443A86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5778" y="1402459"/>
            <a:ext cx="5589410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57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496;p42">
            <a:extLst>
              <a:ext uri="{FF2B5EF4-FFF2-40B4-BE49-F238E27FC236}">
                <a16:creationId xmlns:a16="http://schemas.microsoft.com/office/drawing/2014/main" id="{0F682C42-1879-4F1B-A94E-6B3FADA1138F}"/>
              </a:ext>
            </a:extLst>
          </p:cNvPr>
          <p:cNvSpPr txBox="1">
            <a:spLocks/>
          </p:cNvSpPr>
          <p:nvPr/>
        </p:nvSpPr>
        <p:spPr>
          <a:xfrm>
            <a:off x="446810" y="1949173"/>
            <a:ext cx="2103660" cy="2526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When we add a slight damping force, the energy is quickly dissipated, which is the expected behavior.</a:t>
            </a:r>
          </a:p>
          <a:p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Energy is negative because the equilibrium height is below 0.</a:t>
            </a:r>
          </a:p>
          <a:p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381790" y="299555"/>
            <a:ext cx="438042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430780" y="330905"/>
            <a:ext cx="42824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Conservation of energy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27340" y="1546846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Damped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" dirty="0" smtClean="0">
                    <a:solidFill>
                      <a:schemeClr val="bg1"/>
                    </a:solidFill>
                  </a:rPr>
                  <a:t>)</a:t>
                </a:r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340" y="1546846"/>
                <a:ext cx="2742600" cy="365700"/>
              </a:xfrm>
              <a:prstGeom prst="rect">
                <a:avLst/>
              </a:prstGeom>
              <a:blipFill>
                <a:blip r:embed="rId3"/>
                <a:stretch>
                  <a:fillRect t="-38333" b="-6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 descr="Chart, line chart&#10;&#10;Description automatically generated with medium confidence">
            <a:extLst>
              <a:ext uri="{FF2B5EF4-FFF2-40B4-BE49-F238E27FC236}">
                <a16:creationId xmlns:a16="http://schemas.microsoft.com/office/drawing/2014/main" id="{D7DE2B43-831A-4739-B2CC-B06722F60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5778" y="1402459"/>
            <a:ext cx="5589410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37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In the absence of damping, energy is conserved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as well.</a:t>
                </a:r>
                <a:b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</a:b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</a:b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variation is very small and negligible.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  <a:blipFill>
                <a:blip r:embed="rId3"/>
                <a:stretch>
                  <a:fillRect l="-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381790" y="299555"/>
            <a:ext cx="438042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430780" y="330905"/>
            <a:ext cx="42824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Conservation of energy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208036" y="1583473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08036" y="1583473"/>
                <a:ext cx="2742600" cy="365700"/>
              </a:xfrm>
              <a:prstGeom prst="rect">
                <a:avLst/>
              </a:prstGeom>
              <a:blipFill>
                <a:blip r:embed="rId4"/>
                <a:stretch>
                  <a:fillRect t="-38333" b="-6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A picture containing timeline&#10;&#10;Description automatically generated">
            <a:extLst>
              <a:ext uri="{FF2B5EF4-FFF2-40B4-BE49-F238E27FC236}">
                <a16:creationId xmlns:a16="http://schemas.microsoft.com/office/drawing/2014/main" id="{F8A2F612-4EDB-4E93-8341-7B854A69F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778" y="1402459"/>
            <a:ext cx="5589411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50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Similar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, the energy is quickly dissipated, reaching 0, corresponding to the equilibrium point. </a:t>
                </a:r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1766323"/>
                <a:ext cx="2103660" cy="2187619"/>
              </a:xfrm>
              <a:prstGeom prst="rect">
                <a:avLst/>
              </a:prstGeom>
              <a:blipFill>
                <a:blip r:embed="rId3"/>
                <a:stretch>
                  <a:fillRect l="-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381790" y="299555"/>
            <a:ext cx="438042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430780" y="330905"/>
            <a:ext cx="42824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Conservation of energy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27340" y="1583347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Damped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GB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" dirty="0" smtClean="0">
                    <a:solidFill>
                      <a:schemeClr val="bg1"/>
                    </a:solidFill>
                  </a:rPr>
                  <a:t>)</a:t>
                </a:r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F651A135-6D41-4700-8297-8F2488591DB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340" y="1583347"/>
                <a:ext cx="2742600" cy="365700"/>
              </a:xfrm>
              <a:prstGeom prst="rect">
                <a:avLst/>
              </a:prstGeom>
              <a:blipFill>
                <a:blip r:embed="rId4"/>
                <a:stretch>
                  <a:fillRect t="-38333" b="-6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 descr="Chart&#10;&#10;Description automatically generated with low confidence">
            <a:extLst>
              <a:ext uri="{FF2B5EF4-FFF2-40B4-BE49-F238E27FC236}">
                <a16:creationId xmlns:a16="http://schemas.microsoft.com/office/drawing/2014/main" id="{268DA659-CFA5-4A1C-9EF8-FE45F08E5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778" y="1402459"/>
            <a:ext cx="5589410" cy="285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97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2" y="1648295"/>
              <a:ext cx="420286" cy="106769"/>
              <a:chOff x="2098350" y="467225"/>
              <a:chExt cx="817200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4" name="Google Shape;444;p40"/>
          <p:cNvSpPr/>
          <p:nvPr/>
        </p:nvSpPr>
        <p:spPr>
          <a:xfrm>
            <a:off x="4114799" y="1051424"/>
            <a:ext cx="914400" cy="914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Introduction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2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Constrained motion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1" y="1648295"/>
              <a:ext cx="420285" cy="106769"/>
              <a:chOff x="2098351" y="467225"/>
              <a:chExt cx="817199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1" y="467225"/>
                <a:ext cx="207601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4" name="Google Shape;444;p40"/>
          <p:cNvSpPr/>
          <p:nvPr/>
        </p:nvSpPr>
        <p:spPr>
          <a:xfrm>
            <a:off x="4114799" y="1051424"/>
            <a:ext cx="914400" cy="914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Part II</a:t>
            </a:r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2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Constrained motion in 2D</a:t>
            </a:r>
          </a:p>
        </p:txBody>
      </p:sp>
    </p:spTree>
    <p:extLst>
      <p:ext uri="{BB962C8B-B14F-4D97-AF65-F5344CB8AC3E}">
        <p14:creationId xmlns:p14="http://schemas.microsoft.com/office/powerpoint/2010/main" val="3335102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2962461" y="1258410"/>
            <a:ext cx="5876045" cy="3141027"/>
          </a:xfrm>
          <a:prstGeom prst="roundRect">
            <a:avLst>
              <a:gd name="adj" fmla="val 381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35;p40">
            <a:extLst>
              <a:ext uri="{FF2B5EF4-FFF2-40B4-BE49-F238E27FC236}">
                <a16:creationId xmlns:a16="http://schemas.microsoft.com/office/drawing/2014/main" id="{5936F95A-DE37-406E-9A29-3CC73213932C}"/>
              </a:ext>
            </a:extLst>
          </p:cNvPr>
          <p:cNvGrpSpPr/>
          <p:nvPr/>
        </p:nvGrpSpPr>
        <p:grpSpPr>
          <a:xfrm>
            <a:off x="333710" y="1258410"/>
            <a:ext cx="2329860" cy="339741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D28D07DC-4DBE-4FA3-80D3-1B6707CCA286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467A5FF-7599-4EBE-89B0-6FA30B0F12F1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558CD0C1-7B6F-4078-AD08-F5E4EE8F4B4F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500CFA00-C4A8-48E2-B7F7-26666DE9417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6810" y="2571320"/>
                <a:ext cx="2103660" cy="1828116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Motion in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oscillatory. Along </a:t>
                </a:r>
                <a:r>
                  <a:rPr lang="en-GB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φ, it is periodic, but is not restricted to </a:t>
                </a:r>
                <a14:m>
                  <m:oMath xmlns:m="http://schemas.openxmlformats.org/officeDocument/2006/math">
                    <m:r>
                      <a:rPr lang="en-GB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0,2</m:t>
                    </m:r>
                    <m:r>
                      <m:rPr>
                        <m:sty m:val="p"/>
                      </m:rPr>
                      <a:rPr lang="en-GB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π</m:t>
                    </m:r>
                    <m:r>
                      <a:rPr lang="en-GB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system blows up if initial angular velocities are too high.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Odd behavior when </a:t>
                </a:r>
                <a14:m>
                  <m:oMath xmlns:m="http://schemas.openxmlformats.org/officeDocument/2006/math">
                    <m:r>
                      <a:rPr lang="en-GB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&gt;90</m:t>
                    </m:r>
                    <m:r>
                      <a:rPr lang="en-GB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⁰</m:t>
                    </m:r>
                  </m:oMath>
                </a14:m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6" name="Google Shape;496;p42">
                <a:extLst>
                  <a:ext uri="{FF2B5EF4-FFF2-40B4-BE49-F238E27FC236}">
                    <a16:creationId xmlns:a16="http://schemas.microsoft.com/office/drawing/2014/main" id="{0F682C42-1879-4F1B-A94E-6B3FADA11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810" y="2571320"/>
                <a:ext cx="2103660" cy="1828116"/>
              </a:xfrm>
              <a:prstGeom prst="rect">
                <a:avLst/>
              </a:prstGeom>
              <a:blipFill>
                <a:blip r:embed="rId3"/>
                <a:stretch>
                  <a:fillRect l="-870" t="-35000" r="-115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150;p16">
            <a:extLst>
              <a:ext uri="{FF2B5EF4-FFF2-40B4-BE49-F238E27FC236}">
                <a16:creationId xmlns:a16="http://schemas.microsoft.com/office/drawing/2014/main" id="{1C9F88B3-0EAF-4147-AE2F-BB2D270A2321}"/>
              </a:ext>
            </a:extLst>
          </p:cNvPr>
          <p:cNvSpPr/>
          <p:nvPr/>
        </p:nvSpPr>
        <p:spPr>
          <a:xfrm>
            <a:off x="2381790" y="299555"/>
            <a:ext cx="438042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63;p41">
            <a:extLst>
              <a:ext uri="{FF2B5EF4-FFF2-40B4-BE49-F238E27FC236}">
                <a16:creationId xmlns:a16="http://schemas.microsoft.com/office/drawing/2014/main" id="{12BF1E5F-EF9D-4CF8-A066-59B6D60A65E2}"/>
              </a:ext>
            </a:extLst>
          </p:cNvPr>
          <p:cNvSpPr txBox="1">
            <a:spLocks/>
          </p:cNvSpPr>
          <p:nvPr/>
        </p:nvSpPr>
        <p:spPr>
          <a:xfrm>
            <a:off x="2430780" y="330905"/>
            <a:ext cx="42824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Oscillatory motion</a:t>
            </a:r>
          </a:p>
        </p:txBody>
      </p:sp>
      <p:sp>
        <p:nvSpPr>
          <p:cNvPr id="21" name="Google Shape;492;p42">
            <a:extLst>
              <a:ext uri="{FF2B5EF4-FFF2-40B4-BE49-F238E27FC236}">
                <a16:creationId xmlns:a16="http://schemas.microsoft.com/office/drawing/2014/main" id="{F651A135-6D41-4700-8297-8F2488591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375" y="1424653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Phase space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34" y="1399221"/>
            <a:ext cx="5602098" cy="285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47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These are closed circular paths. 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Closed paths</a:t>
            </a:r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6348CE2F-E63E-4143-88EC-ADE1FFC35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09" r="25285" b="1197"/>
          <a:stretch/>
        </p:blipFill>
        <p:spPr>
          <a:xfrm>
            <a:off x="5088344" y="1774104"/>
            <a:ext cx="2833302" cy="2834640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668F119E-D96A-4B0F-ABAD-E23E7B1BC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08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877639" y="998499"/>
            <a:ext cx="7388721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These paths also show that simple pendulum motion can be recreated on spherical surface.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Closed paths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A50F55-E9E1-4EF0-9465-FCA88C41E9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74" r="27073" b="15435"/>
          <a:stretch/>
        </p:blipFill>
        <p:spPr>
          <a:xfrm>
            <a:off x="5084759" y="1774104"/>
            <a:ext cx="2840472" cy="2834640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1CB55963-C20C-4472-BECD-CDD854FA0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6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We obtained “Lissajous-like” paths that are closed. Not trivial to find.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Closed paths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DF98A6AE-042E-4004-AA23-A23360B4C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331" y="1774104"/>
            <a:ext cx="2834640" cy="2834640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66C2769C-6E79-4467-9464-AD7256F10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7675" y="1774104"/>
            <a:ext cx="283464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5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Here are some more of them. Pretty, aren’t they?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Closed paths</a:t>
            </a:r>
          </a:p>
        </p:txBody>
      </p:sp>
      <p:pic>
        <p:nvPicPr>
          <p:cNvPr id="11" name="Picture 10" descr="Chart, radar chart&#10;&#10;Description automatically generated">
            <a:extLst>
              <a:ext uri="{FF2B5EF4-FFF2-40B4-BE49-F238E27FC236}">
                <a16:creationId xmlns:a16="http://schemas.microsoft.com/office/drawing/2014/main" id="{3CEDF7A6-2AEC-4119-B63C-10B434D1E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74" r="25530" b="6457"/>
          <a:stretch/>
        </p:blipFill>
        <p:spPr>
          <a:xfrm>
            <a:off x="5086152" y="1774104"/>
            <a:ext cx="2837686" cy="2834640"/>
          </a:xfrm>
          <a:prstGeom prst="rect">
            <a:avLst/>
          </a:prstGeom>
        </p:spPr>
      </p:pic>
      <p:pic>
        <p:nvPicPr>
          <p:cNvPr id="12" name="Picture 11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18BBDE09-7ED3-4B0A-8304-3D9EB92221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48" t="311" r="26585" b="8207"/>
          <a:stretch/>
        </p:blipFill>
        <p:spPr>
          <a:xfrm>
            <a:off x="1319163" y="1774104"/>
            <a:ext cx="283297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384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Some extra ones, in case you’re not yet satisfied.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698850" y="299555"/>
            <a:ext cx="37463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63;p41">
            <a:extLst>
              <a:ext uri="{FF2B5EF4-FFF2-40B4-BE49-F238E27FC236}">
                <a16:creationId xmlns:a16="http://schemas.microsoft.com/office/drawing/2014/main" id="{CCC27E37-805E-48D7-BE91-62DE321CD5EA}"/>
              </a:ext>
            </a:extLst>
          </p:cNvPr>
          <p:cNvSpPr txBox="1">
            <a:spLocks/>
          </p:cNvSpPr>
          <p:nvPr/>
        </p:nvSpPr>
        <p:spPr>
          <a:xfrm>
            <a:off x="2698850" y="330905"/>
            <a:ext cx="37463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Closed paths</a:t>
            </a:r>
          </a:p>
        </p:txBody>
      </p:sp>
      <p:pic>
        <p:nvPicPr>
          <p:cNvPr id="15" name="Picture 14" descr="Diagram&#10;&#10;Description automatically generated with low confidence">
            <a:extLst>
              <a:ext uri="{FF2B5EF4-FFF2-40B4-BE49-F238E27FC236}">
                <a16:creationId xmlns:a16="http://schemas.microsoft.com/office/drawing/2014/main" id="{E1E4CD61-0F74-447A-9906-AC21D91C1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16" t="1625" r="26635" b="5786"/>
          <a:stretch/>
        </p:blipFill>
        <p:spPr>
          <a:xfrm>
            <a:off x="5087675" y="1776789"/>
            <a:ext cx="2834640" cy="2829270"/>
          </a:xfrm>
          <a:prstGeom prst="rect">
            <a:avLst/>
          </a:prstGeom>
        </p:spPr>
      </p:pic>
      <p:pic>
        <p:nvPicPr>
          <p:cNvPr id="18" name="Picture 17" descr="Chart, bubble chart&#10;&#10;Description automatically generated">
            <a:extLst>
              <a:ext uri="{FF2B5EF4-FFF2-40B4-BE49-F238E27FC236}">
                <a16:creationId xmlns:a16="http://schemas.microsoft.com/office/drawing/2014/main" id="{F6B5D1C9-5208-4C35-B60A-27195A69C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94" t="1968" r="25957" b="1968"/>
          <a:stretch/>
        </p:blipFill>
        <p:spPr>
          <a:xfrm>
            <a:off x="1317892" y="1774104"/>
            <a:ext cx="2835518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4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“Lissajous-like” figures aren’t always closed.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FA5D1ED-D193-4A85-964D-1760DFBCBA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79" t="368" r="27317" b="9735"/>
          <a:stretch/>
        </p:blipFill>
        <p:spPr>
          <a:xfrm>
            <a:off x="1320837" y="1774104"/>
            <a:ext cx="2829628" cy="2834640"/>
          </a:xfrm>
          <a:prstGeom prst="rect">
            <a:avLst/>
          </a:prstGeom>
        </p:spPr>
      </p:pic>
      <p:pic>
        <p:nvPicPr>
          <p:cNvPr id="19" name="Picture 18" descr="A picture containing diagram&#10;&#10;Description automatically generated">
            <a:extLst>
              <a:ext uri="{FF2B5EF4-FFF2-40B4-BE49-F238E27FC236}">
                <a16:creationId xmlns:a16="http://schemas.microsoft.com/office/drawing/2014/main" id="{1564CAEB-CDE0-48AC-BB7A-BD46F13BB6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88" r="26764" b="6456"/>
          <a:stretch/>
        </p:blipFill>
        <p:spPr>
          <a:xfrm>
            <a:off x="5090585" y="1774104"/>
            <a:ext cx="282882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941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“Lissajous-like” figures are open to interpretations.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CCD25521-6CA9-4053-A4B1-1ECAD5A2E3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03" r="26667" b="5574"/>
          <a:stretch/>
        </p:blipFill>
        <p:spPr>
          <a:xfrm>
            <a:off x="5089625" y="1774104"/>
            <a:ext cx="2830741" cy="2834640"/>
          </a:xfrm>
          <a:prstGeom prst="rect">
            <a:avLst/>
          </a:prstGeom>
        </p:spPr>
      </p:pic>
      <p:pic>
        <p:nvPicPr>
          <p:cNvPr id="15" name="Picture 14" descr="Chart, radar chart&#10;&#10;Description automatically generated">
            <a:extLst>
              <a:ext uri="{FF2B5EF4-FFF2-40B4-BE49-F238E27FC236}">
                <a16:creationId xmlns:a16="http://schemas.microsoft.com/office/drawing/2014/main" id="{53AE5DD9-39A8-463D-90D2-396A26306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16" r="26505" b="6457"/>
          <a:stretch/>
        </p:blipFill>
        <p:spPr>
          <a:xfrm>
            <a:off x="1317350" y="1774104"/>
            <a:ext cx="2836602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18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These are some of the figures we came up with.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pic>
        <p:nvPicPr>
          <p:cNvPr id="12" name="Picture 11" descr="Diagram, engineering drawing&#10;&#10;Description automatically generated">
            <a:extLst>
              <a:ext uri="{FF2B5EF4-FFF2-40B4-BE49-F238E27FC236}">
                <a16:creationId xmlns:a16="http://schemas.microsoft.com/office/drawing/2014/main" id="{D875A0CE-DB01-4DFC-B75F-9E986F9332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36" r="26847" b="4595"/>
          <a:stretch/>
        </p:blipFill>
        <p:spPr>
          <a:xfrm>
            <a:off x="1320661" y="1774104"/>
            <a:ext cx="2829980" cy="2834640"/>
          </a:xfrm>
          <a:prstGeom prst="rect">
            <a:avLst/>
          </a:prstGeom>
        </p:spPr>
      </p:pic>
      <p:pic>
        <p:nvPicPr>
          <p:cNvPr id="18" name="Picture 17" descr="Chart, radar chart&#10;&#10;Description automatically generated">
            <a:extLst>
              <a:ext uri="{FF2B5EF4-FFF2-40B4-BE49-F238E27FC236}">
                <a16:creationId xmlns:a16="http://schemas.microsoft.com/office/drawing/2014/main" id="{D1E85CCE-520D-4B6B-BA2D-666AE9FF4A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654" r="26667" b="6457"/>
          <a:stretch/>
        </p:blipFill>
        <p:spPr>
          <a:xfrm>
            <a:off x="5089657" y="1774104"/>
            <a:ext cx="283067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27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0;p16">
            <a:extLst>
              <a:ext uri="{FF2B5EF4-FFF2-40B4-BE49-F238E27FC236}">
                <a16:creationId xmlns:a16="http://schemas.microsoft.com/office/drawing/2014/main" id="{763C31FE-9382-454B-B604-CA646AAF2994}"/>
              </a:ext>
            </a:extLst>
          </p:cNvPr>
          <p:cNvSpPr/>
          <p:nvPr/>
        </p:nvSpPr>
        <p:spPr>
          <a:xfrm>
            <a:off x="977283" y="299555"/>
            <a:ext cx="7189435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41"/>
          <p:cNvSpPr/>
          <p:nvPr/>
        </p:nvSpPr>
        <p:spPr>
          <a:xfrm>
            <a:off x="4933228" y="1447281"/>
            <a:ext cx="3981041" cy="2596200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The Surprising Health Benefit of Riding Roller Coasters | Travel + Leisure">
            <a:extLst>
              <a:ext uri="{FF2B5EF4-FFF2-40B4-BE49-F238E27FC236}">
                <a16:creationId xmlns:a16="http://schemas.microsoft.com/office/drawing/2014/main" id="{95A9551F-F7A2-457F-8364-F15876188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706" y="1533709"/>
            <a:ext cx="3785585" cy="236599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463;p41">
            <a:extLst>
              <a:ext uri="{FF2B5EF4-FFF2-40B4-BE49-F238E27FC236}">
                <a16:creationId xmlns:a16="http://schemas.microsoft.com/office/drawing/2014/main" id="{9D6445FE-C747-4A7C-9677-552C8DA5CD2D}"/>
              </a:ext>
            </a:extLst>
          </p:cNvPr>
          <p:cNvSpPr txBox="1">
            <a:spLocks/>
          </p:cNvSpPr>
          <p:nvPr/>
        </p:nvSpPr>
        <p:spPr>
          <a:xfrm>
            <a:off x="977283" y="330905"/>
            <a:ext cx="718943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Where can you see </a:t>
            </a:r>
            <a:r>
              <a:rPr lang="en-US">
                <a:solidFill>
                  <a:schemeClr val="tx2"/>
                </a:solidFill>
              </a:rPr>
              <a:t>constrained motion?</a:t>
            </a:r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16" name="Google Shape;435;p40">
            <a:extLst>
              <a:ext uri="{FF2B5EF4-FFF2-40B4-BE49-F238E27FC236}">
                <a16:creationId xmlns:a16="http://schemas.microsoft.com/office/drawing/2014/main" id="{A3165DD6-1CC5-4B9F-B211-33A7063B8CB4}"/>
              </a:ext>
            </a:extLst>
          </p:cNvPr>
          <p:cNvGrpSpPr/>
          <p:nvPr/>
        </p:nvGrpSpPr>
        <p:grpSpPr>
          <a:xfrm>
            <a:off x="333709" y="1258410"/>
            <a:ext cx="4487049" cy="3397410"/>
            <a:chOff x="2352606" y="1495876"/>
            <a:chExt cx="4438800" cy="2596200"/>
          </a:xfrm>
        </p:grpSpPr>
        <p:sp>
          <p:nvSpPr>
            <p:cNvPr id="17" name="Google Shape;436;p40">
              <a:extLst>
                <a:ext uri="{FF2B5EF4-FFF2-40B4-BE49-F238E27FC236}">
                  <a16:creationId xmlns:a16="http://schemas.microsoft.com/office/drawing/2014/main" id="{33145BED-2FEA-4BB2-B653-46874B95B108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441;p40">
              <a:extLst>
                <a:ext uri="{FF2B5EF4-FFF2-40B4-BE49-F238E27FC236}">
                  <a16:creationId xmlns:a16="http://schemas.microsoft.com/office/drawing/2014/main" id="{A56A2652-3D42-4D8E-AE55-441665354BD7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20" name="Google Shape;442;p40">
                <a:extLst>
                  <a:ext uri="{FF2B5EF4-FFF2-40B4-BE49-F238E27FC236}">
                    <a16:creationId xmlns:a16="http://schemas.microsoft.com/office/drawing/2014/main" id="{43BC923D-CC03-4053-8579-0D3B624FBA93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43;p40">
                <a:extLst>
                  <a:ext uri="{FF2B5EF4-FFF2-40B4-BE49-F238E27FC236}">
                    <a16:creationId xmlns:a16="http://schemas.microsoft.com/office/drawing/2014/main" id="{5688EE73-8056-493F-9053-528A44DE9CCA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496;p42">
            <a:extLst>
              <a:ext uri="{FF2B5EF4-FFF2-40B4-BE49-F238E27FC236}">
                <a16:creationId xmlns:a16="http://schemas.microsoft.com/office/drawing/2014/main" id="{8E043F6A-9F2C-45DD-A6AB-33494D4FBEC6}"/>
              </a:ext>
            </a:extLst>
          </p:cNvPr>
          <p:cNvSpPr txBox="1">
            <a:spLocks/>
          </p:cNvSpPr>
          <p:nvPr/>
        </p:nvSpPr>
        <p:spPr>
          <a:xfrm>
            <a:off x="788020" y="1598341"/>
            <a:ext cx="3134230" cy="23823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Constrained motion is everywhere!</a:t>
            </a:r>
          </a:p>
          <a:p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</a:b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If you ever rode on a roller coaster, or tried ice skating, you know how frightening it can be.</a:t>
            </a:r>
            <a:b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</a:b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</a:b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One way to overcome this fear is by studying </a:t>
            </a: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constrained motion in more detail.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1374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2030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We can’t predict the shape from initial conditions.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pic>
        <p:nvPicPr>
          <p:cNvPr id="14" name="Picture 13" descr="Chart, radar chart&#10;&#10;Description automatically generated">
            <a:extLst>
              <a:ext uri="{FF2B5EF4-FFF2-40B4-BE49-F238E27FC236}">
                <a16:creationId xmlns:a16="http://schemas.microsoft.com/office/drawing/2014/main" id="{B63DFD99-43EA-4467-A5E9-81A3425ED2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77" r="26748" b="7621"/>
          <a:stretch/>
        </p:blipFill>
        <p:spPr>
          <a:xfrm>
            <a:off x="5086983" y="1774104"/>
            <a:ext cx="2836024" cy="2834640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1C1EA2A9-AD7E-4B3D-937D-22A238A3FA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42" r="26829" b="8191"/>
          <a:stretch/>
        </p:blipFill>
        <p:spPr>
          <a:xfrm>
            <a:off x="1319253" y="1774104"/>
            <a:ext cx="283279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824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7713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8909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But they’re pretty nevertheless.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pic>
        <p:nvPicPr>
          <p:cNvPr id="12" name="Picture 11" descr="Chart, radar chart&#10;&#10;Description automatically generated">
            <a:extLst>
              <a:ext uri="{FF2B5EF4-FFF2-40B4-BE49-F238E27FC236}">
                <a16:creationId xmlns:a16="http://schemas.microsoft.com/office/drawing/2014/main" id="{EC8B0E03-58AA-454E-9C59-3C58BCA735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43" r="27479" b="8576"/>
          <a:stretch/>
        </p:blipFill>
        <p:spPr>
          <a:xfrm>
            <a:off x="5093600" y="1774104"/>
            <a:ext cx="2835469" cy="2834640"/>
          </a:xfrm>
          <a:prstGeom prst="rect">
            <a:avLst/>
          </a:prstGeom>
        </p:spPr>
      </p:pic>
      <p:pic>
        <p:nvPicPr>
          <p:cNvPr id="18" name="Picture 17" descr="Chart, radar chart&#10;&#10;Description automatically generated">
            <a:extLst>
              <a:ext uri="{FF2B5EF4-FFF2-40B4-BE49-F238E27FC236}">
                <a16:creationId xmlns:a16="http://schemas.microsoft.com/office/drawing/2014/main" id="{CCF1BCD2-0573-43DD-BC70-F37694DD41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22" t="493" r="26992" b="8258"/>
          <a:stretch/>
        </p:blipFill>
        <p:spPr>
          <a:xfrm>
            <a:off x="1324882" y="1774104"/>
            <a:ext cx="283529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2988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3103001" y="1812596"/>
            <a:ext cx="2928590" cy="2936807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03471" y="1812596"/>
            <a:ext cx="2928590" cy="2936807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Here are some moving ones fo</a:t>
            </a:r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r your enjoyment.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490439" y="299555"/>
            <a:ext cx="4163122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605795" y="330905"/>
            <a:ext cx="39324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Lissajous-like figures</a:t>
            </a:r>
          </a:p>
        </p:txBody>
      </p:sp>
      <p:sp>
        <p:nvSpPr>
          <p:cNvPr id="14" name="Google Shape;454;p41">
            <a:extLst>
              <a:ext uri="{FF2B5EF4-FFF2-40B4-BE49-F238E27FC236}">
                <a16:creationId xmlns:a16="http://schemas.microsoft.com/office/drawing/2014/main" id="{A9D6C8A9-87C1-4727-BB26-E7CAA6B8892A}"/>
              </a:ext>
            </a:extLst>
          </p:cNvPr>
          <p:cNvSpPr/>
          <p:nvPr/>
        </p:nvSpPr>
        <p:spPr>
          <a:xfrm>
            <a:off x="6096226" y="1812596"/>
            <a:ext cx="2928590" cy="2936807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Picture 1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31A385B3-0732-4997-9B9C-D0ED22199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272" y="1945975"/>
            <a:ext cx="2670048" cy="2670048"/>
          </a:xfrm>
          <a:prstGeom prst="rect">
            <a:avLst/>
          </a:prstGeom>
        </p:spPr>
      </p:pic>
      <p:pic>
        <p:nvPicPr>
          <p:cNvPr id="20" name="Picture 19" descr="A picture containing diagram&#10;&#10;Description automatically generated">
            <a:extLst>
              <a:ext uri="{FF2B5EF4-FFF2-40B4-BE49-F238E27FC236}">
                <a16:creationId xmlns:a16="http://schemas.microsoft.com/office/drawing/2014/main" id="{7E55B1B4-A9BC-4260-B328-CB8DE3CB6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497" y="1945975"/>
            <a:ext cx="2670048" cy="2670048"/>
          </a:xfrm>
          <a:prstGeom prst="rect">
            <a:avLst/>
          </a:prstGeom>
        </p:spPr>
      </p:pic>
      <p:pic>
        <p:nvPicPr>
          <p:cNvPr id="21" name="Picture 20" descr="Chart&#10;&#10;Description automatically generated">
            <a:extLst>
              <a:ext uri="{FF2B5EF4-FFF2-40B4-BE49-F238E27FC236}">
                <a16:creationId xmlns:a16="http://schemas.microsoft.com/office/drawing/2014/main" id="{5396F513-D95D-4E01-9CE7-932CAFF42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742" y="1945975"/>
            <a:ext cx="2670048" cy="267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0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4957713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4;p41">
            <a:extLst>
              <a:ext uri="{FF2B5EF4-FFF2-40B4-BE49-F238E27FC236}">
                <a16:creationId xmlns:a16="http://schemas.microsoft.com/office/drawing/2014/main" id="{99841F29-2377-4962-991F-6D884BF3ECE7}"/>
              </a:ext>
            </a:extLst>
          </p:cNvPr>
          <p:cNvSpPr/>
          <p:nvPr/>
        </p:nvSpPr>
        <p:spPr>
          <a:xfrm>
            <a:off x="1188909" y="1633444"/>
            <a:ext cx="3107242" cy="3115960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4;p41">
            <a:extLst>
              <a:ext uri="{FF2B5EF4-FFF2-40B4-BE49-F238E27FC236}">
                <a16:creationId xmlns:a16="http://schemas.microsoft.com/office/drawing/2014/main" id="{5E7EBD0D-A224-4C68-8AC0-191C01C273FA}"/>
              </a:ext>
            </a:extLst>
          </p:cNvPr>
          <p:cNvSpPr/>
          <p:nvPr/>
        </p:nvSpPr>
        <p:spPr>
          <a:xfrm>
            <a:off x="877639" y="998499"/>
            <a:ext cx="7388721" cy="457200"/>
          </a:xfrm>
          <a:prstGeom prst="roundRect">
            <a:avLst>
              <a:gd name="adj" fmla="val 2987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6;p42">
            <a:extLst>
              <a:ext uri="{FF2B5EF4-FFF2-40B4-BE49-F238E27FC236}">
                <a16:creationId xmlns:a16="http://schemas.microsoft.com/office/drawing/2014/main" id="{319ABCAE-C76C-4BD4-96D8-50784F9498D5}"/>
              </a:ext>
            </a:extLst>
          </p:cNvPr>
          <p:cNvSpPr txBox="1">
            <a:spLocks/>
          </p:cNvSpPr>
          <p:nvPr/>
        </p:nvSpPr>
        <p:spPr>
          <a:xfrm>
            <a:off x="1691914" y="998499"/>
            <a:ext cx="5760170" cy="45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  <a:latin typeface="Barlow" panose="00000500000000000000" pitchFamily="2" charset="0"/>
              </a:rPr>
              <a:t>Adding damping gave us the expected over/under-damped behaviors.</a:t>
            </a:r>
            <a:endParaRPr lang="en-US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3" name="Google Shape;150;p16">
            <a:extLst>
              <a:ext uri="{FF2B5EF4-FFF2-40B4-BE49-F238E27FC236}">
                <a16:creationId xmlns:a16="http://schemas.microsoft.com/office/drawing/2014/main" id="{13DFF25F-E2D3-4D4B-B779-B09D010B0537}"/>
              </a:ext>
            </a:extLst>
          </p:cNvPr>
          <p:cNvSpPr/>
          <p:nvPr/>
        </p:nvSpPr>
        <p:spPr>
          <a:xfrm>
            <a:off x="2222810" y="299555"/>
            <a:ext cx="469838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463;p41">
            <a:extLst>
              <a:ext uri="{FF2B5EF4-FFF2-40B4-BE49-F238E27FC236}">
                <a16:creationId xmlns:a16="http://schemas.microsoft.com/office/drawing/2014/main" id="{20D89F94-D048-480C-88F0-9225FC62A830}"/>
              </a:ext>
            </a:extLst>
          </p:cNvPr>
          <p:cNvSpPr txBox="1">
            <a:spLocks/>
          </p:cNvSpPr>
          <p:nvPr/>
        </p:nvSpPr>
        <p:spPr>
          <a:xfrm>
            <a:off x="2297152" y="330905"/>
            <a:ext cx="454969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Adding damping effect</a:t>
            </a:r>
          </a:p>
        </p:txBody>
      </p:sp>
      <p:pic>
        <p:nvPicPr>
          <p:cNvPr id="14" name="Picture 13" descr="Diagram, engineering drawing&#10;&#10;Description automatically generated">
            <a:extLst>
              <a:ext uri="{FF2B5EF4-FFF2-40B4-BE49-F238E27FC236}">
                <a16:creationId xmlns:a16="http://schemas.microsoft.com/office/drawing/2014/main" id="{A055D6B4-88D0-42CB-92A5-1D474BF8A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210" y="1774104"/>
            <a:ext cx="2834640" cy="2834640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A5819E5E-BF74-489D-8082-F9EEBC9A42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28" r="23496"/>
          <a:stretch/>
        </p:blipFill>
        <p:spPr>
          <a:xfrm>
            <a:off x="5194136" y="1774104"/>
            <a:ext cx="263439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26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54;p41">
            <a:extLst>
              <a:ext uri="{FF2B5EF4-FFF2-40B4-BE49-F238E27FC236}">
                <a16:creationId xmlns:a16="http://schemas.microsoft.com/office/drawing/2014/main" id="{007F3884-53A2-4889-8F2F-3CC8E48B27A3}"/>
              </a:ext>
            </a:extLst>
          </p:cNvPr>
          <p:cNvSpPr/>
          <p:nvPr/>
        </p:nvSpPr>
        <p:spPr>
          <a:xfrm>
            <a:off x="3889405" y="1085600"/>
            <a:ext cx="3922536" cy="3665973"/>
          </a:xfrm>
          <a:prstGeom prst="roundRect">
            <a:avLst>
              <a:gd name="adj" fmla="val 548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0;p16">
            <a:extLst>
              <a:ext uri="{FF2B5EF4-FFF2-40B4-BE49-F238E27FC236}">
                <a16:creationId xmlns:a16="http://schemas.microsoft.com/office/drawing/2014/main" id="{9B9F6147-EBCD-4D7F-B27A-6EA65059DEC7}"/>
              </a:ext>
            </a:extLst>
          </p:cNvPr>
          <p:cNvSpPr/>
          <p:nvPr/>
        </p:nvSpPr>
        <p:spPr>
          <a:xfrm>
            <a:off x="2222810" y="299555"/>
            <a:ext cx="4698381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63;p41">
            <a:extLst>
              <a:ext uri="{FF2B5EF4-FFF2-40B4-BE49-F238E27FC236}">
                <a16:creationId xmlns:a16="http://schemas.microsoft.com/office/drawing/2014/main" id="{08B0D719-E738-4461-9B01-8E23AA79C93E}"/>
              </a:ext>
            </a:extLst>
          </p:cNvPr>
          <p:cNvSpPr txBox="1">
            <a:spLocks/>
          </p:cNvSpPr>
          <p:nvPr/>
        </p:nvSpPr>
        <p:spPr>
          <a:xfrm>
            <a:off x="2297152" y="330905"/>
            <a:ext cx="454969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Adding damping effect</a:t>
            </a:r>
          </a:p>
        </p:txBody>
      </p:sp>
      <p:grpSp>
        <p:nvGrpSpPr>
          <p:cNvPr id="9" name="Google Shape;435;p40">
            <a:extLst>
              <a:ext uri="{FF2B5EF4-FFF2-40B4-BE49-F238E27FC236}">
                <a16:creationId xmlns:a16="http://schemas.microsoft.com/office/drawing/2014/main" id="{B2554A25-90A6-47C5-BF53-0458B82906FC}"/>
              </a:ext>
            </a:extLst>
          </p:cNvPr>
          <p:cNvGrpSpPr/>
          <p:nvPr/>
        </p:nvGrpSpPr>
        <p:grpSpPr>
          <a:xfrm>
            <a:off x="333709" y="1085600"/>
            <a:ext cx="2862973" cy="3570220"/>
            <a:chOff x="2352606" y="1495876"/>
            <a:chExt cx="4438800" cy="2596200"/>
          </a:xfrm>
        </p:grpSpPr>
        <p:sp>
          <p:nvSpPr>
            <p:cNvPr id="12" name="Google Shape;436;p40">
              <a:extLst>
                <a:ext uri="{FF2B5EF4-FFF2-40B4-BE49-F238E27FC236}">
                  <a16:creationId xmlns:a16="http://schemas.microsoft.com/office/drawing/2014/main" id="{766670A6-1DA2-442E-AF85-4421E0D2AA70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441;p40">
              <a:extLst>
                <a:ext uri="{FF2B5EF4-FFF2-40B4-BE49-F238E27FC236}">
                  <a16:creationId xmlns:a16="http://schemas.microsoft.com/office/drawing/2014/main" id="{71FC08EB-05D9-46EF-9D63-E19A748E0E79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4" name="Google Shape;442;p40">
                <a:extLst>
                  <a:ext uri="{FF2B5EF4-FFF2-40B4-BE49-F238E27FC236}">
                    <a16:creationId xmlns:a16="http://schemas.microsoft.com/office/drawing/2014/main" id="{09C8AF53-4009-4532-85CF-AA5804040B20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0">
                <a:extLst>
                  <a:ext uri="{FF2B5EF4-FFF2-40B4-BE49-F238E27FC236}">
                    <a16:creationId xmlns:a16="http://schemas.microsoft.com/office/drawing/2014/main" id="{F7A460E4-52CA-48E3-9E81-1B3599B3C4F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496;p42">
            <a:extLst>
              <a:ext uri="{FF2B5EF4-FFF2-40B4-BE49-F238E27FC236}">
                <a16:creationId xmlns:a16="http://schemas.microsoft.com/office/drawing/2014/main" id="{6DC46431-064C-4DBF-BDA4-64559D2699CF}"/>
              </a:ext>
            </a:extLst>
          </p:cNvPr>
          <p:cNvSpPr txBox="1">
            <a:spLocks/>
          </p:cNvSpPr>
          <p:nvPr/>
        </p:nvSpPr>
        <p:spPr>
          <a:xfrm>
            <a:off x="647532" y="1870281"/>
            <a:ext cx="2103660" cy="21876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Barlow" panose="00000500000000000000" pitchFamily="2" charset="0"/>
              </a:rPr>
              <a:t>Mercury is the closest planet to the Sun and the smallest one in the Solar System—it’s only a bit larger than the Moon</a:t>
            </a:r>
          </a:p>
        </p:txBody>
      </p:sp>
      <p:sp>
        <p:nvSpPr>
          <p:cNvPr id="17" name="Google Shape;492;p42">
            <a:extLst>
              <a:ext uri="{FF2B5EF4-FFF2-40B4-BE49-F238E27FC236}">
                <a16:creationId xmlns:a16="http://schemas.microsoft.com/office/drawing/2014/main" id="{0610E6F5-1CEC-4895-8EC6-47437AAFC3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709" y="1687299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Damping coefficients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8406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</a:rPr>
              <a:t>Conservation of energy</a:t>
            </a:r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4760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</a:rPr>
              <a:t>Conservation of angular momentum</a:t>
            </a:r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6435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</a:rPr>
              <a:t>Optional part</a:t>
            </a:r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0529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42"/>
          <p:cNvGrpSpPr/>
          <p:nvPr/>
        </p:nvGrpSpPr>
        <p:grpSpPr>
          <a:xfrm>
            <a:off x="974750" y="1805375"/>
            <a:ext cx="3389400" cy="2499900"/>
            <a:chOff x="4779850" y="1805375"/>
            <a:chExt cx="3389400" cy="2499900"/>
          </a:xfrm>
        </p:grpSpPr>
        <p:sp>
          <p:nvSpPr>
            <p:cNvPr id="469" name="Google Shape;469;p42"/>
            <p:cNvSpPr/>
            <p:nvPr/>
          </p:nvSpPr>
          <p:spPr>
            <a:xfrm>
              <a:off x="4779850" y="1805375"/>
              <a:ext cx="3389400" cy="24999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0" name="Google Shape;470;p42"/>
            <p:cNvGrpSpPr/>
            <p:nvPr/>
          </p:nvGrpSpPr>
          <p:grpSpPr>
            <a:xfrm>
              <a:off x="7574962" y="1957772"/>
              <a:ext cx="420286" cy="106769"/>
              <a:chOff x="2098350" y="467225"/>
              <a:chExt cx="817200" cy="207600"/>
            </a:xfrm>
          </p:grpSpPr>
          <p:sp>
            <p:nvSpPr>
              <p:cNvPr id="471" name="Google Shape;471;p42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2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42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4" name="Google Shape;474;p42"/>
            <p:cNvGrpSpPr/>
            <p:nvPr/>
          </p:nvGrpSpPr>
          <p:grpSpPr>
            <a:xfrm>
              <a:off x="7773414" y="3987807"/>
              <a:ext cx="395836" cy="317468"/>
              <a:chOff x="7773503" y="3987878"/>
              <a:chExt cx="395836" cy="317468"/>
            </a:xfrm>
          </p:grpSpPr>
          <p:sp>
            <p:nvSpPr>
              <p:cNvPr id="475" name="Google Shape;475;p42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42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7" name="Google Shape;477;p42"/>
          <p:cNvGrpSpPr/>
          <p:nvPr/>
        </p:nvGrpSpPr>
        <p:grpSpPr>
          <a:xfrm>
            <a:off x="4779850" y="1805375"/>
            <a:ext cx="3389400" cy="2499900"/>
            <a:chOff x="4779850" y="1805375"/>
            <a:chExt cx="3389400" cy="2499900"/>
          </a:xfrm>
        </p:grpSpPr>
        <p:sp>
          <p:nvSpPr>
            <p:cNvPr id="478" name="Google Shape;478;p42"/>
            <p:cNvSpPr/>
            <p:nvPr/>
          </p:nvSpPr>
          <p:spPr>
            <a:xfrm>
              <a:off x="4779850" y="1805375"/>
              <a:ext cx="3389400" cy="24999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9" name="Google Shape;479;p42"/>
            <p:cNvGrpSpPr/>
            <p:nvPr/>
          </p:nvGrpSpPr>
          <p:grpSpPr>
            <a:xfrm>
              <a:off x="7574962" y="1957772"/>
              <a:ext cx="420286" cy="106769"/>
              <a:chOff x="2098350" y="467225"/>
              <a:chExt cx="817200" cy="207600"/>
            </a:xfrm>
          </p:grpSpPr>
          <p:sp>
            <p:nvSpPr>
              <p:cNvPr id="480" name="Google Shape;480;p42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2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2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42"/>
            <p:cNvGrpSpPr/>
            <p:nvPr/>
          </p:nvGrpSpPr>
          <p:grpSpPr>
            <a:xfrm>
              <a:off x="7773414" y="3987807"/>
              <a:ext cx="395836" cy="317468"/>
              <a:chOff x="7773503" y="3987878"/>
              <a:chExt cx="395836" cy="317468"/>
            </a:xfrm>
          </p:grpSpPr>
          <p:sp>
            <p:nvSpPr>
              <p:cNvPr id="484" name="Google Shape;484;p42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2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6" name="Google Shape;486;p42"/>
          <p:cNvSpPr/>
          <p:nvPr/>
        </p:nvSpPr>
        <p:spPr>
          <a:xfrm>
            <a:off x="6008200" y="1358554"/>
            <a:ext cx="932700" cy="932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" name="Google Shape;487;p42"/>
          <p:cNvGrpSpPr/>
          <p:nvPr/>
        </p:nvGrpSpPr>
        <p:grpSpPr>
          <a:xfrm>
            <a:off x="3769862" y="1957772"/>
            <a:ext cx="420286" cy="106769"/>
            <a:chOff x="2098350" y="467225"/>
            <a:chExt cx="817200" cy="207600"/>
          </a:xfrm>
        </p:grpSpPr>
        <p:sp>
          <p:nvSpPr>
            <p:cNvPr id="488" name="Google Shape;488;p42"/>
            <p:cNvSpPr/>
            <p:nvPr/>
          </p:nvSpPr>
          <p:spPr>
            <a:xfrm>
              <a:off x="2098350" y="467225"/>
              <a:ext cx="207600" cy="207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2"/>
            <p:cNvSpPr/>
            <p:nvPr/>
          </p:nvSpPr>
          <p:spPr>
            <a:xfrm>
              <a:off x="2403150" y="467225"/>
              <a:ext cx="207600" cy="20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2"/>
            <p:cNvSpPr/>
            <p:nvPr/>
          </p:nvSpPr>
          <p:spPr>
            <a:xfrm>
              <a:off x="2707950" y="467225"/>
              <a:ext cx="207600" cy="20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42"/>
          <p:cNvSpPr/>
          <p:nvPr/>
        </p:nvSpPr>
        <p:spPr>
          <a:xfrm>
            <a:off x="2203100" y="1363954"/>
            <a:ext cx="932700" cy="932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42"/>
          <p:cNvSpPr txBox="1">
            <a:spLocks noGrp="1"/>
          </p:cNvSpPr>
          <p:nvPr>
            <p:ph type="title"/>
          </p:nvPr>
        </p:nvSpPr>
        <p:spPr>
          <a:xfrm>
            <a:off x="1298150" y="24169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Mercury</a:t>
            </a:r>
            <a:endParaRPr dirty="0"/>
          </a:p>
        </p:txBody>
      </p:sp>
      <p:sp>
        <p:nvSpPr>
          <p:cNvPr id="493" name="Google Shape;493;p42"/>
          <p:cNvSpPr txBox="1">
            <a:spLocks noGrp="1"/>
          </p:cNvSpPr>
          <p:nvPr>
            <p:ph type="title" idx="4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lt2"/>
                </a:solidFill>
              </a:rPr>
              <a:t>philosophy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94" name="Google Shape;494;p42"/>
          <p:cNvSpPr txBox="1">
            <a:spLocks noGrp="1"/>
          </p:cNvSpPr>
          <p:nvPr>
            <p:ph type="title" idx="2"/>
          </p:nvPr>
        </p:nvSpPr>
        <p:spPr>
          <a:xfrm>
            <a:off x="5103250" y="24169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495" name="Google Shape;495;p42"/>
          <p:cNvSpPr txBox="1">
            <a:spLocks noGrp="1"/>
          </p:cNvSpPr>
          <p:nvPr>
            <p:ph type="subTitle" idx="1"/>
          </p:nvPr>
        </p:nvSpPr>
        <p:spPr>
          <a:xfrm>
            <a:off x="5221750" y="2775260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496" name="Google Shape;496;p42"/>
          <p:cNvSpPr txBox="1">
            <a:spLocks noGrp="1"/>
          </p:cNvSpPr>
          <p:nvPr>
            <p:ph type="subTitle" idx="3"/>
          </p:nvPr>
        </p:nvSpPr>
        <p:spPr>
          <a:xfrm>
            <a:off x="1416650" y="2775260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Mercury is the closest planet to the Sun and the smallest one in the Solar System—it’s only a bit larger than the Moon</a:t>
            </a:r>
            <a:endParaRPr dirty="0"/>
          </a:p>
        </p:txBody>
      </p:sp>
      <p:grpSp>
        <p:nvGrpSpPr>
          <p:cNvPr id="497" name="Google Shape;497;p42"/>
          <p:cNvGrpSpPr/>
          <p:nvPr/>
        </p:nvGrpSpPr>
        <p:grpSpPr>
          <a:xfrm>
            <a:off x="2422947" y="1578016"/>
            <a:ext cx="493025" cy="493767"/>
            <a:chOff x="1002625" y="1361800"/>
            <a:chExt cx="410000" cy="415000"/>
          </a:xfrm>
        </p:grpSpPr>
        <p:sp>
          <p:nvSpPr>
            <p:cNvPr id="498" name="Google Shape;498;p42"/>
            <p:cNvSpPr/>
            <p:nvPr/>
          </p:nvSpPr>
          <p:spPr>
            <a:xfrm>
              <a:off x="1229500" y="1376175"/>
              <a:ext cx="161250" cy="161250"/>
            </a:xfrm>
            <a:custGeom>
              <a:avLst/>
              <a:gdLst/>
              <a:ahLst/>
              <a:cxnLst/>
              <a:rect l="l" t="t" r="r" b="b"/>
              <a:pathLst>
                <a:path w="6450" h="6450" extrusionOk="0">
                  <a:moveTo>
                    <a:pt x="100" y="0"/>
                  </a:moveTo>
                  <a:lnTo>
                    <a:pt x="50" y="50"/>
                  </a:lnTo>
                  <a:lnTo>
                    <a:pt x="0" y="100"/>
                  </a:lnTo>
                  <a:lnTo>
                    <a:pt x="0" y="175"/>
                  </a:lnTo>
                  <a:lnTo>
                    <a:pt x="0" y="2300"/>
                  </a:lnTo>
                  <a:lnTo>
                    <a:pt x="0" y="2375"/>
                  </a:lnTo>
                  <a:lnTo>
                    <a:pt x="50" y="2425"/>
                  </a:lnTo>
                  <a:lnTo>
                    <a:pt x="100" y="2475"/>
                  </a:lnTo>
                  <a:lnTo>
                    <a:pt x="175" y="2475"/>
                  </a:lnTo>
                  <a:lnTo>
                    <a:pt x="550" y="2525"/>
                  </a:lnTo>
                  <a:lnTo>
                    <a:pt x="925" y="2600"/>
                  </a:lnTo>
                  <a:lnTo>
                    <a:pt x="1275" y="2700"/>
                  </a:lnTo>
                  <a:lnTo>
                    <a:pt x="1625" y="2825"/>
                  </a:lnTo>
                  <a:lnTo>
                    <a:pt x="1950" y="3000"/>
                  </a:lnTo>
                  <a:lnTo>
                    <a:pt x="2250" y="3175"/>
                  </a:lnTo>
                  <a:lnTo>
                    <a:pt x="2525" y="3400"/>
                  </a:lnTo>
                  <a:lnTo>
                    <a:pt x="2800" y="3650"/>
                  </a:lnTo>
                  <a:lnTo>
                    <a:pt x="3050" y="3900"/>
                  </a:lnTo>
                  <a:lnTo>
                    <a:pt x="3275" y="4200"/>
                  </a:lnTo>
                  <a:lnTo>
                    <a:pt x="3450" y="4500"/>
                  </a:lnTo>
                  <a:lnTo>
                    <a:pt x="3625" y="4825"/>
                  </a:lnTo>
                  <a:lnTo>
                    <a:pt x="3750" y="5175"/>
                  </a:lnTo>
                  <a:lnTo>
                    <a:pt x="3850" y="5525"/>
                  </a:lnTo>
                  <a:lnTo>
                    <a:pt x="3925" y="5900"/>
                  </a:lnTo>
                  <a:lnTo>
                    <a:pt x="3975" y="6275"/>
                  </a:lnTo>
                  <a:lnTo>
                    <a:pt x="3975" y="6350"/>
                  </a:lnTo>
                  <a:lnTo>
                    <a:pt x="4025" y="6400"/>
                  </a:lnTo>
                  <a:lnTo>
                    <a:pt x="4075" y="6450"/>
                  </a:lnTo>
                  <a:lnTo>
                    <a:pt x="6350" y="6450"/>
                  </a:lnTo>
                  <a:lnTo>
                    <a:pt x="6400" y="6400"/>
                  </a:lnTo>
                  <a:lnTo>
                    <a:pt x="6450" y="6325"/>
                  </a:lnTo>
                  <a:lnTo>
                    <a:pt x="6450" y="6250"/>
                  </a:lnTo>
                  <a:lnTo>
                    <a:pt x="6450" y="5950"/>
                  </a:lnTo>
                  <a:lnTo>
                    <a:pt x="6400" y="5625"/>
                  </a:lnTo>
                  <a:lnTo>
                    <a:pt x="6350" y="5325"/>
                  </a:lnTo>
                  <a:lnTo>
                    <a:pt x="6300" y="5025"/>
                  </a:lnTo>
                  <a:lnTo>
                    <a:pt x="6125" y="4425"/>
                  </a:lnTo>
                  <a:lnTo>
                    <a:pt x="5900" y="3850"/>
                  </a:lnTo>
                  <a:lnTo>
                    <a:pt x="5650" y="3325"/>
                  </a:lnTo>
                  <a:lnTo>
                    <a:pt x="5325" y="2800"/>
                  </a:lnTo>
                  <a:lnTo>
                    <a:pt x="4975" y="2325"/>
                  </a:lnTo>
                  <a:lnTo>
                    <a:pt x="4550" y="1875"/>
                  </a:lnTo>
                  <a:lnTo>
                    <a:pt x="4125" y="1475"/>
                  </a:lnTo>
                  <a:lnTo>
                    <a:pt x="3650" y="1125"/>
                  </a:lnTo>
                  <a:lnTo>
                    <a:pt x="3125" y="800"/>
                  </a:lnTo>
                  <a:lnTo>
                    <a:pt x="2600" y="525"/>
                  </a:lnTo>
                  <a:lnTo>
                    <a:pt x="2025" y="325"/>
                  </a:lnTo>
                  <a:lnTo>
                    <a:pt x="1425" y="150"/>
                  </a:lnTo>
                  <a:lnTo>
                    <a:pt x="1125" y="100"/>
                  </a:lnTo>
                  <a:lnTo>
                    <a:pt x="825" y="5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1240125" y="1376175"/>
              <a:ext cx="150625" cy="161250"/>
            </a:xfrm>
            <a:custGeom>
              <a:avLst/>
              <a:gdLst/>
              <a:ahLst/>
              <a:cxnLst/>
              <a:rect l="l" t="t" r="r" b="b"/>
              <a:pathLst>
                <a:path w="6025" h="6450" extrusionOk="0">
                  <a:moveTo>
                    <a:pt x="0" y="0"/>
                  </a:moveTo>
                  <a:lnTo>
                    <a:pt x="200" y="75"/>
                  </a:lnTo>
                  <a:lnTo>
                    <a:pt x="700" y="300"/>
                  </a:lnTo>
                  <a:lnTo>
                    <a:pt x="1025" y="475"/>
                  </a:lnTo>
                  <a:lnTo>
                    <a:pt x="1400" y="700"/>
                  </a:lnTo>
                  <a:lnTo>
                    <a:pt x="1825" y="975"/>
                  </a:lnTo>
                  <a:lnTo>
                    <a:pt x="2225" y="1300"/>
                  </a:lnTo>
                  <a:lnTo>
                    <a:pt x="2650" y="1675"/>
                  </a:lnTo>
                  <a:lnTo>
                    <a:pt x="3050" y="2100"/>
                  </a:lnTo>
                  <a:lnTo>
                    <a:pt x="3250" y="2350"/>
                  </a:lnTo>
                  <a:lnTo>
                    <a:pt x="3425" y="2600"/>
                  </a:lnTo>
                  <a:lnTo>
                    <a:pt x="3600" y="2850"/>
                  </a:lnTo>
                  <a:lnTo>
                    <a:pt x="3750" y="3150"/>
                  </a:lnTo>
                  <a:lnTo>
                    <a:pt x="3900" y="3450"/>
                  </a:lnTo>
                  <a:lnTo>
                    <a:pt x="4050" y="3750"/>
                  </a:lnTo>
                  <a:lnTo>
                    <a:pt x="4175" y="4100"/>
                  </a:lnTo>
                  <a:lnTo>
                    <a:pt x="4275" y="4450"/>
                  </a:lnTo>
                  <a:lnTo>
                    <a:pt x="4350" y="4800"/>
                  </a:lnTo>
                  <a:lnTo>
                    <a:pt x="4400" y="5200"/>
                  </a:lnTo>
                  <a:lnTo>
                    <a:pt x="4450" y="5600"/>
                  </a:lnTo>
                  <a:lnTo>
                    <a:pt x="4450" y="6000"/>
                  </a:lnTo>
                  <a:lnTo>
                    <a:pt x="4450" y="6450"/>
                  </a:lnTo>
                  <a:lnTo>
                    <a:pt x="5925" y="6450"/>
                  </a:lnTo>
                  <a:lnTo>
                    <a:pt x="5975" y="6400"/>
                  </a:lnTo>
                  <a:lnTo>
                    <a:pt x="6025" y="6325"/>
                  </a:lnTo>
                  <a:lnTo>
                    <a:pt x="6025" y="6250"/>
                  </a:lnTo>
                  <a:lnTo>
                    <a:pt x="5975" y="5650"/>
                  </a:lnTo>
                  <a:lnTo>
                    <a:pt x="5875" y="5050"/>
                  </a:lnTo>
                  <a:lnTo>
                    <a:pt x="5725" y="4475"/>
                  </a:lnTo>
                  <a:lnTo>
                    <a:pt x="5500" y="3900"/>
                  </a:lnTo>
                  <a:lnTo>
                    <a:pt x="5250" y="3375"/>
                  </a:lnTo>
                  <a:lnTo>
                    <a:pt x="4950" y="2875"/>
                  </a:lnTo>
                  <a:lnTo>
                    <a:pt x="4600" y="2400"/>
                  </a:lnTo>
                  <a:lnTo>
                    <a:pt x="4225" y="1975"/>
                  </a:lnTo>
                  <a:lnTo>
                    <a:pt x="3800" y="1575"/>
                  </a:lnTo>
                  <a:lnTo>
                    <a:pt x="3325" y="1200"/>
                  </a:lnTo>
                  <a:lnTo>
                    <a:pt x="2850" y="875"/>
                  </a:lnTo>
                  <a:lnTo>
                    <a:pt x="2325" y="600"/>
                  </a:lnTo>
                  <a:lnTo>
                    <a:pt x="1775" y="375"/>
                  </a:lnTo>
                  <a:lnTo>
                    <a:pt x="1200" y="200"/>
                  </a:lnTo>
                  <a:lnTo>
                    <a:pt x="600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1180125" y="1643675"/>
              <a:ext cx="126875" cy="100625"/>
            </a:xfrm>
            <a:custGeom>
              <a:avLst/>
              <a:gdLst/>
              <a:ahLst/>
              <a:cxnLst/>
              <a:rect l="l" t="t" r="r" b="b"/>
              <a:pathLst>
                <a:path w="5075" h="4025" extrusionOk="0">
                  <a:moveTo>
                    <a:pt x="3300" y="0"/>
                  </a:moveTo>
                  <a:lnTo>
                    <a:pt x="3000" y="350"/>
                  </a:lnTo>
                  <a:lnTo>
                    <a:pt x="2675" y="650"/>
                  </a:lnTo>
                  <a:lnTo>
                    <a:pt x="2300" y="900"/>
                  </a:lnTo>
                  <a:lnTo>
                    <a:pt x="1925" y="1125"/>
                  </a:lnTo>
                  <a:lnTo>
                    <a:pt x="1500" y="1300"/>
                  </a:lnTo>
                  <a:lnTo>
                    <a:pt x="1050" y="1425"/>
                  </a:lnTo>
                  <a:lnTo>
                    <a:pt x="600" y="1500"/>
                  </a:lnTo>
                  <a:lnTo>
                    <a:pt x="100" y="1525"/>
                  </a:lnTo>
                  <a:lnTo>
                    <a:pt x="0" y="1525"/>
                  </a:lnTo>
                  <a:lnTo>
                    <a:pt x="0" y="4025"/>
                  </a:lnTo>
                  <a:lnTo>
                    <a:pt x="125" y="4025"/>
                  </a:lnTo>
                  <a:lnTo>
                    <a:pt x="500" y="4000"/>
                  </a:lnTo>
                  <a:lnTo>
                    <a:pt x="850" y="3975"/>
                  </a:lnTo>
                  <a:lnTo>
                    <a:pt x="1200" y="3925"/>
                  </a:lnTo>
                  <a:lnTo>
                    <a:pt x="1550" y="3875"/>
                  </a:lnTo>
                  <a:lnTo>
                    <a:pt x="1900" y="3775"/>
                  </a:lnTo>
                  <a:lnTo>
                    <a:pt x="2250" y="3675"/>
                  </a:lnTo>
                  <a:lnTo>
                    <a:pt x="2575" y="3550"/>
                  </a:lnTo>
                  <a:lnTo>
                    <a:pt x="2900" y="3425"/>
                  </a:lnTo>
                  <a:lnTo>
                    <a:pt x="3200" y="3275"/>
                  </a:lnTo>
                  <a:lnTo>
                    <a:pt x="3500" y="3100"/>
                  </a:lnTo>
                  <a:lnTo>
                    <a:pt x="3800" y="2900"/>
                  </a:lnTo>
                  <a:lnTo>
                    <a:pt x="4075" y="2700"/>
                  </a:lnTo>
                  <a:lnTo>
                    <a:pt x="4350" y="2500"/>
                  </a:lnTo>
                  <a:lnTo>
                    <a:pt x="4600" y="2275"/>
                  </a:lnTo>
                  <a:lnTo>
                    <a:pt x="4850" y="2025"/>
                  </a:lnTo>
                  <a:lnTo>
                    <a:pt x="5075" y="1775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6AA1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1022625" y="1420550"/>
              <a:ext cx="160625" cy="165625"/>
            </a:xfrm>
            <a:custGeom>
              <a:avLst/>
              <a:gdLst/>
              <a:ahLst/>
              <a:cxnLst/>
              <a:rect l="l" t="t" r="r" b="b"/>
              <a:pathLst>
                <a:path w="6425" h="6625" extrusionOk="0">
                  <a:moveTo>
                    <a:pt x="6225" y="0"/>
                  </a:moveTo>
                  <a:lnTo>
                    <a:pt x="5900" y="25"/>
                  </a:lnTo>
                  <a:lnTo>
                    <a:pt x="5575" y="75"/>
                  </a:lnTo>
                  <a:lnTo>
                    <a:pt x="5250" y="125"/>
                  </a:lnTo>
                  <a:lnTo>
                    <a:pt x="4950" y="175"/>
                  </a:lnTo>
                  <a:lnTo>
                    <a:pt x="4650" y="275"/>
                  </a:lnTo>
                  <a:lnTo>
                    <a:pt x="4350" y="375"/>
                  </a:lnTo>
                  <a:lnTo>
                    <a:pt x="4050" y="475"/>
                  </a:lnTo>
                  <a:lnTo>
                    <a:pt x="3775" y="600"/>
                  </a:lnTo>
                  <a:lnTo>
                    <a:pt x="3225" y="875"/>
                  </a:lnTo>
                  <a:lnTo>
                    <a:pt x="2725" y="1200"/>
                  </a:lnTo>
                  <a:lnTo>
                    <a:pt x="2225" y="1600"/>
                  </a:lnTo>
                  <a:lnTo>
                    <a:pt x="1800" y="2000"/>
                  </a:lnTo>
                  <a:lnTo>
                    <a:pt x="1400" y="2475"/>
                  </a:lnTo>
                  <a:lnTo>
                    <a:pt x="1025" y="2975"/>
                  </a:lnTo>
                  <a:lnTo>
                    <a:pt x="725" y="3500"/>
                  </a:lnTo>
                  <a:lnTo>
                    <a:pt x="475" y="4050"/>
                  </a:lnTo>
                  <a:lnTo>
                    <a:pt x="350" y="4350"/>
                  </a:lnTo>
                  <a:lnTo>
                    <a:pt x="275" y="4650"/>
                  </a:lnTo>
                  <a:lnTo>
                    <a:pt x="175" y="4950"/>
                  </a:lnTo>
                  <a:lnTo>
                    <a:pt x="125" y="5250"/>
                  </a:lnTo>
                  <a:lnTo>
                    <a:pt x="75" y="5575"/>
                  </a:lnTo>
                  <a:lnTo>
                    <a:pt x="25" y="5900"/>
                  </a:lnTo>
                  <a:lnTo>
                    <a:pt x="0" y="6225"/>
                  </a:lnTo>
                  <a:lnTo>
                    <a:pt x="0" y="6550"/>
                  </a:lnTo>
                  <a:lnTo>
                    <a:pt x="0" y="6625"/>
                  </a:lnTo>
                  <a:lnTo>
                    <a:pt x="2500" y="6625"/>
                  </a:lnTo>
                  <a:lnTo>
                    <a:pt x="2500" y="6550"/>
                  </a:lnTo>
                  <a:lnTo>
                    <a:pt x="2500" y="6150"/>
                  </a:lnTo>
                  <a:lnTo>
                    <a:pt x="2550" y="5775"/>
                  </a:lnTo>
                  <a:lnTo>
                    <a:pt x="2650" y="5400"/>
                  </a:lnTo>
                  <a:lnTo>
                    <a:pt x="2775" y="5025"/>
                  </a:lnTo>
                  <a:lnTo>
                    <a:pt x="2925" y="4675"/>
                  </a:lnTo>
                  <a:lnTo>
                    <a:pt x="3100" y="4350"/>
                  </a:lnTo>
                  <a:lnTo>
                    <a:pt x="3325" y="4050"/>
                  </a:lnTo>
                  <a:lnTo>
                    <a:pt x="3550" y="3775"/>
                  </a:lnTo>
                  <a:lnTo>
                    <a:pt x="3825" y="3500"/>
                  </a:lnTo>
                  <a:lnTo>
                    <a:pt x="4100" y="3275"/>
                  </a:lnTo>
                  <a:lnTo>
                    <a:pt x="4425" y="3075"/>
                  </a:lnTo>
                  <a:lnTo>
                    <a:pt x="4750" y="2875"/>
                  </a:lnTo>
                  <a:lnTo>
                    <a:pt x="5100" y="2750"/>
                  </a:lnTo>
                  <a:lnTo>
                    <a:pt x="5475" y="2625"/>
                  </a:lnTo>
                  <a:lnTo>
                    <a:pt x="5850" y="2550"/>
                  </a:lnTo>
                  <a:lnTo>
                    <a:pt x="6225" y="2500"/>
                  </a:lnTo>
                  <a:lnTo>
                    <a:pt x="6300" y="2475"/>
                  </a:lnTo>
                  <a:lnTo>
                    <a:pt x="6350" y="2450"/>
                  </a:lnTo>
                  <a:lnTo>
                    <a:pt x="6400" y="2375"/>
                  </a:lnTo>
                  <a:lnTo>
                    <a:pt x="6425" y="2300"/>
                  </a:lnTo>
                  <a:lnTo>
                    <a:pt x="6425" y="200"/>
                  </a:lnTo>
                  <a:lnTo>
                    <a:pt x="6400" y="125"/>
                  </a:lnTo>
                  <a:lnTo>
                    <a:pt x="6350" y="75"/>
                  </a:lnTo>
                  <a:lnTo>
                    <a:pt x="6300" y="25"/>
                  </a:lnTo>
                  <a:lnTo>
                    <a:pt x="62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1180125" y="1659925"/>
              <a:ext cx="126875" cy="84375"/>
            </a:xfrm>
            <a:custGeom>
              <a:avLst/>
              <a:gdLst/>
              <a:ahLst/>
              <a:cxnLst/>
              <a:rect l="l" t="t" r="r" b="b"/>
              <a:pathLst>
                <a:path w="5075" h="3375" extrusionOk="0">
                  <a:moveTo>
                    <a:pt x="3950" y="0"/>
                  </a:moveTo>
                  <a:lnTo>
                    <a:pt x="3575" y="450"/>
                  </a:lnTo>
                  <a:lnTo>
                    <a:pt x="3175" y="875"/>
                  </a:lnTo>
                  <a:lnTo>
                    <a:pt x="2725" y="1275"/>
                  </a:lnTo>
                  <a:lnTo>
                    <a:pt x="2250" y="1625"/>
                  </a:lnTo>
                  <a:lnTo>
                    <a:pt x="1725" y="1925"/>
                  </a:lnTo>
                  <a:lnTo>
                    <a:pt x="1175" y="2150"/>
                  </a:lnTo>
                  <a:lnTo>
                    <a:pt x="900" y="2275"/>
                  </a:lnTo>
                  <a:lnTo>
                    <a:pt x="600" y="2350"/>
                  </a:lnTo>
                  <a:lnTo>
                    <a:pt x="300" y="2425"/>
                  </a:lnTo>
                  <a:lnTo>
                    <a:pt x="0" y="2500"/>
                  </a:lnTo>
                  <a:lnTo>
                    <a:pt x="0" y="3375"/>
                  </a:lnTo>
                  <a:lnTo>
                    <a:pt x="175" y="3375"/>
                  </a:lnTo>
                  <a:lnTo>
                    <a:pt x="525" y="3350"/>
                  </a:lnTo>
                  <a:lnTo>
                    <a:pt x="900" y="3325"/>
                  </a:lnTo>
                  <a:lnTo>
                    <a:pt x="1250" y="3275"/>
                  </a:lnTo>
                  <a:lnTo>
                    <a:pt x="1600" y="3200"/>
                  </a:lnTo>
                  <a:lnTo>
                    <a:pt x="1925" y="3125"/>
                  </a:lnTo>
                  <a:lnTo>
                    <a:pt x="2275" y="3025"/>
                  </a:lnTo>
                  <a:lnTo>
                    <a:pt x="2600" y="2900"/>
                  </a:lnTo>
                  <a:lnTo>
                    <a:pt x="2900" y="2750"/>
                  </a:lnTo>
                  <a:lnTo>
                    <a:pt x="3225" y="2600"/>
                  </a:lnTo>
                  <a:lnTo>
                    <a:pt x="3525" y="2450"/>
                  </a:lnTo>
                  <a:lnTo>
                    <a:pt x="3800" y="2250"/>
                  </a:lnTo>
                  <a:lnTo>
                    <a:pt x="4075" y="2050"/>
                  </a:lnTo>
                  <a:lnTo>
                    <a:pt x="4350" y="1850"/>
                  </a:lnTo>
                  <a:lnTo>
                    <a:pt x="4600" y="1625"/>
                  </a:lnTo>
                  <a:lnTo>
                    <a:pt x="4850" y="1375"/>
                  </a:lnTo>
                  <a:lnTo>
                    <a:pt x="5075" y="1125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1259500" y="1582425"/>
              <a:ext cx="86875" cy="109375"/>
            </a:xfrm>
            <a:custGeom>
              <a:avLst/>
              <a:gdLst/>
              <a:ahLst/>
              <a:cxnLst/>
              <a:rect l="l" t="t" r="r" b="b"/>
              <a:pathLst>
                <a:path w="3475" h="4375" extrusionOk="0">
                  <a:moveTo>
                    <a:pt x="1175" y="0"/>
                  </a:moveTo>
                  <a:lnTo>
                    <a:pt x="1100" y="25"/>
                  </a:lnTo>
                  <a:lnTo>
                    <a:pt x="1025" y="50"/>
                  </a:lnTo>
                  <a:lnTo>
                    <a:pt x="1000" y="125"/>
                  </a:lnTo>
                  <a:lnTo>
                    <a:pt x="975" y="175"/>
                  </a:lnTo>
                  <a:lnTo>
                    <a:pt x="950" y="525"/>
                  </a:lnTo>
                  <a:lnTo>
                    <a:pt x="875" y="875"/>
                  </a:lnTo>
                  <a:lnTo>
                    <a:pt x="800" y="1200"/>
                  </a:lnTo>
                  <a:lnTo>
                    <a:pt x="675" y="1500"/>
                  </a:lnTo>
                  <a:lnTo>
                    <a:pt x="550" y="1800"/>
                  </a:lnTo>
                  <a:lnTo>
                    <a:pt x="375" y="2100"/>
                  </a:lnTo>
                  <a:lnTo>
                    <a:pt x="200" y="2350"/>
                  </a:lnTo>
                  <a:lnTo>
                    <a:pt x="0" y="2625"/>
                  </a:lnTo>
                  <a:lnTo>
                    <a:pt x="1750" y="4375"/>
                  </a:lnTo>
                  <a:lnTo>
                    <a:pt x="2125" y="3950"/>
                  </a:lnTo>
                  <a:lnTo>
                    <a:pt x="2450" y="3475"/>
                  </a:lnTo>
                  <a:lnTo>
                    <a:pt x="2725" y="3000"/>
                  </a:lnTo>
                  <a:lnTo>
                    <a:pt x="2975" y="2475"/>
                  </a:lnTo>
                  <a:lnTo>
                    <a:pt x="3175" y="1925"/>
                  </a:lnTo>
                  <a:lnTo>
                    <a:pt x="3325" y="1375"/>
                  </a:lnTo>
                  <a:lnTo>
                    <a:pt x="3425" y="800"/>
                  </a:lnTo>
                  <a:lnTo>
                    <a:pt x="3475" y="200"/>
                  </a:lnTo>
                  <a:lnTo>
                    <a:pt x="3450" y="125"/>
                  </a:lnTo>
                  <a:lnTo>
                    <a:pt x="3400" y="50"/>
                  </a:lnTo>
                  <a:lnTo>
                    <a:pt x="3350" y="25"/>
                  </a:lnTo>
                  <a:lnTo>
                    <a:pt x="3275" y="0"/>
                  </a:lnTo>
                  <a:close/>
                </a:path>
              </a:pathLst>
            </a:custGeom>
            <a:solidFill>
              <a:srgbClr val="9AE6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1275750" y="1582425"/>
              <a:ext cx="70625" cy="109375"/>
            </a:xfrm>
            <a:custGeom>
              <a:avLst/>
              <a:gdLst/>
              <a:ahLst/>
              <a:cxnLst/>
              <a:rect l="l" t="t" r="r" b="b"/>
              <a:pathLst>
                <a:path w="2825" h="4375" extrusionOk="0">
                  <a:moveTo>
                    <a:pt x="1225" y="0"/>
                  </a:moveTo>
                  <a:lnTo>
                    <a:pt x="1175" y="450"/>
                  </a:lnTo>
                  <a:lnTo>
                    <a:pt x="1100" y="900"/>
                  </a:lnTo>
                  <a:lnTo>
                    <a:pt x="975" y="1325"/>
                  </a:lnTo>
                  <a:lnTo>
                    <a:pt x="825" y="1750"/>
                  </a:lnTo>
                  <a:lnTo>
                    <a:pt x="675" y="2150"/>
                  </a:lnTo>
                  <a:lnTo>
                    <a:pt x="475" y="2525"/>
                  </a:lnTo>
                  <a:lnTo>
                    <a:pt x="250" y="2900"/>
                  </a:lnTo>
                  <a:lnTo>
                    <a:pt x="0" y="3250"/>
                  </a:lnTo>
                  <a:lnTo>
                    <a:pt x="1100" y="4375"/>
                  </a:lnTo>
                  <a:lnTo>
                    <a:pt x="1475" y="3950"/>
                  </a:lnTo>
                  <a:lnTo>
                    <a:pt x="1800" y="3475"/>
                  </a:lnTo>
                  <a:lnTo>
                    <a:pt x="2075" y="3000"/>
                  </a:lnTo>
                  <a:lnTo>
                    <a:pt x="2325" y="2475"/>
                  </a:lnTo>
                  <a:lnTo>
                    <a:pt x="2525" y="1925"/>
                  </a:lnTo>
                  <a:lnTo>
                    <a:pt x="2675" y="1375"/>
                  </a:lnTo>
                  <a:lnTo>
                    <a:pt x="2775" y="800"/>
                  </a:lnTo>
                  <a:lnTo>
                    <a:pt x="2825" y="200"/>
                  </a:lnTo>
                  <a:lnTo>
                    <a:pt x="2800" y="125"/>
                  </a:lnTo>
                  <a:lnTo>
                    <a:pt x="2750" y="50"/>
                  </a:lnTo>
                  <a:lnTo>
                    <a:pt x="2700" y="25"/>
                  </a:lnTo>
                  <a:lnTo>
                    <a:pt x="262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1022625" y="1582425"/>
              <a:ext cx="161875" cy="161875"/>
            </a:xfrm>
            <a:custGeom>
              <a:avLst/>
              <a:gdLst/>
              <a:ahLst/>
              <a:cxnLst/>
              <a:rect l="l" t="t" r="r" b="b"/>
              <a:pathLst>
                <a:path w="6475" h="6475" extrusionOk="0">
                  <a:moveTo>
                    <a:pt x="0" y="0"/>
                  </a:moveTo>
                  <a:lnTo>
                    <a:pt x="0" y="325"/>
                  </a:lnTo>
                  <a:lnTo>
                    <a:pt x="25" y="650"/>
                  </a:lnTo>
                  <a:lnTo>
                    <a:pt x="75" y="975"/>
                  </a:lnTo>
                  <a:lnTo>
                    <a:pt x="125" y="1300"/>
                  </a:lnTo>
                  <a:lnTo>
                    <a:pt x="200" y="1625"/>
                  </a:lnTo>
                  <a:lnTo>
                    <a:pt x="300" y="1925"/>
                  </a:lnTo>
                  <a:lnTo>
                    <a:pt x="400" y="2225"/>
                  </a:lnTo>
                  <a:lnTo>
                    <a:pt x="500" y="2525"/>
                  </a:lnTo>
                  <a:lnTo>
                    <a:pt x="650" y="2800"/>
                  </a:lnTo>
                  <a:lnTo>
                    <a:pt x="775" y="3075"/>
                  </a:lnTo>
                  <a:lnTo>
                    <a:pt x="950" y="3350"/>
                  </a:lnTo>
                  <a:lnTo>
                    <a:pt x="1100" y="3625"/>
                  </a:lnTo>
                  <a:lnTo>
                    <a:pt x="1475" y="4125"/>
                  </a:lnTo>
                  <a:lnTo>
                    <a:pt x="1900" y="4575"/>
                  </a:lnTo>
                  <a:lnTo>
                    <a:pt x="2350" y="5000"/>
                  </a:lnTo>
                  <a:lnTo>
                    <a:pt x="2850" y="5375"/>
                  </a:lnTo>
                  <a:lnTo>
                    <a:pt x="3125" y="5525"/>
                  </a:lnTo>
                  <a:lnTo>
                    <a:pt x="3400" y="5700"/>
                  </a:lnTo>
                  <a:lnTo>
                    <a:pt x="3675" y="5825"/>
                  </a:lnTo>
                  <a:lnTo>
                    <a:pt x="3950" y="5950"/>
                  </a:lnTo>
                  <a:lnTo>
                    <a:pt x="4250" y="6075"/>
                  </a:lnTo>
                  <a:lnTo>
                    <a:pt x="4550" y="6175"/>
                  </a:lnTo>
                  <a:lnTo>
                    <a:pt x="4850" y="6275"/>
                  </a:lnTo>
                  <a:lnTo>
                    <a:pt x="5175" y="6350"/>
                  </a:lnTo>
                  <a:lnTo>
                    <a:pt x="5500" y="6400"/>
                  </a:lnTo>
                  <a:lnTo>
                    <a:pt x="5800" y="6425"/>
                  </a:lnTo>
                  <a:lnTo>
                    <a:pt x="6150" y="6450"/>
                  </a:lnTo>
                  <a:lnTo>
                    <a:pt x="6475" y="6475"/>
                  </a:lnTo>
                  <a:lnTo>
                    <a:pt x="6475" y="3975"/>
                  </a:lnTo>
                  <a:lnTo>
                    <a:pt x="6075" y="3950"/>
                  </a:lnTo>
                  <a:lnTo>
                    <a:pt x="5675" y="3900"/>
                  </a:lnTo>
                  <a:lnTo>
                    <a:pt x="5300" y="3800"/>
                  </a:lnTo>
                  <a:lnTo>
                    <a:pt x="4925" y="3675"/>
                  </a:lnTo>
                  <a:lnTo>
                    <a:pt x="4575" y="3500"/>
                  </a:lnTo>
                  <a:lnTo>
                    <a:pt x="4250" y="3300"/>
                  </a:lnTo>
                  <a:lnTo>
                    <a:pt x="3950" y="3075"/>
                  </a:lnTo>
                  <a:lnTo>
                    <a:pt x="3650" y="2825"/>
                  </a:lnTo>
                  <a:lnTo>
                    <a:pt x="3400" y="2525"/>
                  </a:lnTo>
                  <a:lnTo>
                    <a:pt x="3175" y="2225"/>
                  </a:lnTo>
                  <a:lnTo>
                    <a:pt x="2975" y="1900"/>
                  </a:lnTo>
                  <a:lnTo>
                    <a:pt x="2800" y="1550"/>
                  </a:lnTo>
                  <a:lnTo>
                    <a:pt x="2675" y="1175"/>
                  </a:lnTo>
                  <a:lnTo>
                    <a:pt x="2575" y="800"/>
                  </a:lnTo>
                  <a:lnTo>
                    <a:pt x="2525" y="400"/>
                  </a:lnTo>
                  <a:lnTo>
                    <a:pt x="2500" y="0"/>
                  </a:lnTo>
                  <a:close/>
                </a:path>
              </a:pathLst>
            </a:custGeom>
            <a:solidFill>
              <a:srgbClr val="D4F2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1080750" y="1706175"/>
              <a:ext cx="103750" cy="38125"/>
            </a:xfrm>
            <a:custGeom>
              <a:avLst/>
              <a:gdLst/>
              <a:ahLst/>
              <a:cxnLst/>
              <a:rect l="l" t="t" r="r" b="b"/>
              <a:pathLst>
                <a:path w="4150" h="1525" extrusionOk="0">
                  <a:moveTo>
                    <a:pt x="0" y="0"/>
                  </a:moveTo>
                  <a:lnTo>
                    <a:pt x="425" y="350"/>
                  </a:lnTo>
                  <a:lnTo>
                    <a:pt x="900" y="650"/>
                  </a:lnTo>
                  <a:lnTo>
                    <a:pt x="1375" y="900"/>
                  </a:lnTo>
                  <a:lnTo>
                    <a:pt x="1900" y="1125"/>
                  </a:lnTo>
                  <a:lnTo>
                    <a:pt x="2425" y="1300"/>
                  </a:lnTo>
                  <a:lnTo>
                    <a:pt x="3000" y="1425"/>
                  </a:lnTo>
                  <a:lnTo>
                    <a:pt x="3550" y="1500"/>
                  </a:lnTo>
                  <a:lnTo>
                    <a:pt x="4150" y="1525"/>
                  </a:lnTo>
                  <a:lnTo>
                    <a:pt x="4150" y="600"/>
                  </a:lnTo>
                  <a:lnTo>
                    <a:pt x="3850" y="675"/>
                  </a:lnTo>
                  <a:lnTo>
                    <a:pt x="3525" y="700"/>
                  </a:lnTo>
                  <a:lnTo>
                    <a:pt x="3225" y="725"/>
                  </a:lnTo>
                  <a:lnTo>
                    <a:pt x="2900" y="750"/>
                  </a:lnTo>
                  <a:lnTo>
                    <a:pt x="2500" y="725"/>
                  </a:lnTo>
                  <a:lnTo>
                    <a:pt x="2125" y="700"/>
                  </a:lnTo>
                  <a:lnTo>
                    <a:pt x="1750" y="625"/>
                  </a:lnTo>
                  <a:lnTo>
                    <a:pt x="1375" y="550"/>
                  </a:lnTo>
                  <a:lnTo>
                    <a:pt x="1025" y="450"/>
                  </a:lnTo>
                  <a:lnTo>
                    <a:pt x="675" y="325"/>
                  </a:lnTo>
                  <a:lnTo>
                    <a:pt x="325" y="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1002625" y="1675550"/>
              <a:ext cx="106875" cy="54375"/>
            </a:xfrm>
            <a:custGeom>
              <a:avLst/>
              <a:gdLst/>
              <a:ahLst/>
              <a:cxnLst/>
              <a:rect l="l" t="t" r="r" b="b"/>
              <a:pathLst>
                <a:path w="4275" h="2175" extrusionOk="0">
                  <a:moveTo>
                    <a:pt x="4025" y="0"/>
                  </a:moveTo>
                  <a:lnTo>
                    <a:pt x="3950" y="25"/>
                  </a:lnTo>
                  <a:lnTo>
                    <a:pt x="3875" y="75"/>
                  </a:lnTo>
                  <a:lnTo>
                    <a:pt x="2250" y="1675"/>
                  </a:lnTo>
                  <a:lnTo>
                    <a:pt x="225" y="1675"/>
                  </a:lnTo>
                  <a:lnTo>
                    <a:pt x="150" y="1700"/>
                  </a:lnTo>
                  <a:lnTo>
                    <a:pt x="75" y="1750"/>
                  </a:lnTo>
                  <a:lnTo>
                    <a:pt x="0" y="1825"/>
                  </a:lnTo>
                  <a:lnTo>
                    <a:pt x="0" y="1925"/>
                  </a:lnTo>
                  <a:lnTo>
                    <a:pt x="0" y="2025"/>
                  </a:lnTo>
                  <a:lnTo>
                    <a:pt x="75" y="2100"/>
                  </a:lnTo>
                  <a:lnTo>
                    <a:pt x="150" y="2150"/>
                  </a:lnTo>
                  <a:lnTo>
                    <a:pt x="225" y="2175"/>
                  </a:lnTo>
                  <a:lnTo>
                    <a:pt x="2350" y="2175"/>
                  </a:lnTo>
                  <a:lnTo>
                    <a:pt x="2450" y="2150"/>
                  </a:lnTo>
                  <a:lnTo>
                    <a:pt x="2525" y="2100"/>
                  </a:lnTo>
                  <a:lnTo>
                    <a:pt x="4200" y="425"/>
                  </a:lnTo>
                  <a:lnTo>
                    <a:pt x="4250" y="350"/>
                  </a:lnTo>
                  <a:lnTo>
                    <a:pt x="4275" y="250"/>
                  </a:lnTo>
                  <a:lnTo>
                    <a:pt x="4250" y="175"/>
                  </a:lnTo>
                  <a:lnTo>
                    <a:pt x="4200" y="75"/>
                  </a:lnTo>
                  <a:lnTo>
                    <a:pt x="4125" y="25"/>
                  </a:lnTo>
                  <a:lnTo>
                    <a:pt x="402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1002625" y="1764300"/>
              <a:ext cx="29375" cy="12500"/>
            </a:xfrm>
            <a:custGeom>
              <a:avLst/>
              <a:gdLst/>
              <a:ahLst/>
              <a:cxnLst/>
              <a:rect l="l" t="t" r="r" b="b"/>
              <a:pathLst>
                <a:path w="1175" h="500" extrusionOk="0">
                  <a:moveTo>
                    <a:pt x="225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25" y="500"/>
                  </a:lnTo>
                  <a:lnTo>
                    <a:pt x="925" y="500"/>
                  </a:lnTo>
                  <a:lnTo>
                    <a:pt x="1025" y="475"/>
                  </a:lnTo>
                  <a:lnTo>
                    <a:pt x="1100" y="425"/>
                  </a:lnTo>
                  <a:lnTo>
                    <a:pt x="1150" y="350"/>
                  </a:lnTo>
                  <a:lnTo>
                    <a:pt x="1175" y="250"/>
                  </a:lnTo>
                  <a:lnTo>
                    <a:pt x="1150" y="150"/>
                  </a:lnTo>
                  <a:lnTo>
                    <a:pt x="1100" y="75"/>
                  </a:lnTo>
                  <a:lnTo>
                    <a:pt x="1025" y="25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70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1041375" y="1764300"/>
              <a:ext cx="19375" cy="12500"/>
            </a:xfrm>
            <a:custGeom>
              <a:avLst/>
              <a:gdLst/>
              <a:ahLst/>
              <a:cxnLst/>
              <a:rect l="l" t="t" r="r" b="b"/>
              <a:pathLst>
                <a:path w="775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525" y="500"/>
                  </a:lnTo>
                  <a:lnTo>
                    <a:pt x="625" y="475"/>
                  </a:lnTo>
                  <a:lnTo>
                    <a:pt x="700" y="425"/>
                  </a:lnTo>
                  <a:lnTo>
                    <a:pt x="750" y="350"/>
                  </a:lnTo>
                  <a:lnTo>
                    <a:pt x="775" y="250"/>
                  </a:lnTo>
                  <a:lnTo>
                    <a:pt x="750" y="150"/>
                  </a:lnTo>
                  <a:lnTo>
                    <a:pt x="700" y="75"/>
                  </a:lnTo>
                  <a:lnTo>
                    <a:pt x="625" y="2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70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1002625" y="1741800"/>
              <a:ext cx="90000" cy="12500"/>
            </a:xfrm>
            <a:custGeom>
              <a:avLst/>
              <a:gdLst/>
              <a:ahLst/>
              <a:cxnLst/>
              <a:rect l="l" t="t" r="r" b="b"/>
              <a:pathLst>
                <a:path w="3600" h="500" extrusionOk="0">
                  <a:moveTo>
                    <a:pt x="225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25" y="500"/>
                  </a:lnTo>
                  <a:lnTo>
                    <a:pt x="3350" y="500"/>
                  </a:lnTo>
                  <a:lnTo>
                    <a:pt x="3450" y="475"/>
                  </a:lnTo>
                  <a:lnTo>
                    <a:pt x="3525" y="425"/>
                  </a:lnTo>
                  <a:lnTo>
                    <a:pt x="3575" y="350"/>
                  </a:lnTo>
                  <a:lnTo>
                    <a:pt x="3600" y="250"/>
                  </a:lnTo>
                  <a:lnTo>
                    <a:pt x="3575" y="150"/>
                  </a:lnTo>
                  <a:lnTo>
                    <a:pt x="3525" y="75"/>
                  </a:lnTo>
                  <a:lnTo>
                    <a:pt x="3450" y="25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70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1037625" y="1408675"/>
              <a:ext cx="107500" cy="53750"/>
            </a:xfrm>
            <a:custGeom>
              <a:avLst/>
              <a:gdLst/>
              <a:ahLst/>
              <a:cxnLst/>
              <a:rect l="l" t="t" r="r" b="b"/>
              <a:pathLst>
                <a:path w="4300" h="2150" extrusionOk="0">
                  <a:moveTo>
                    <a:pt x="150" y="0"/>
                  </a:moveTo>
                  <a:lnTo>
                    <a:pt x="75" y="50"/>
                  </a:lnTo>
                  <a:lnTo>
                    <a:pt x="25" y="150"/>
                  </a:lnTo>
                  <a:lnTo>
                    <a:pt x="0" y="225"/>
                  </a:lnTo>
                  <a:lnTo>
                    <a:pt x="25" y="325"/>
                  </a:lnTo>
                  <a:lnTo>
                    <a:pt x="75" y="400"/>
                  </a:lnTo>
                  <a:lnTo>
                    <a:pt x="150" y="450"/>
                  </a:lnTo>
                  <a:lnTo>
                    <a:pt x="250" y="475"/>
                  </a:lnTo>
                  <a:lnTo>
                    <a:pt x="2275" y="475"/>
                  </a:lnTo>
                  <a:lnTo>
                    <a:pt x="3875" y="2075"/>
                  </a:lnTo>
                  <a:lnTo>
                    <a:pt x="3950" y="2125"/>
                  </a:lnTo>
                  <a:lnTo>
                    <a:pt x="4050" y="2150"/>
                  </a:lnTo>
                  <a:lnTo>
                    <a:pt x="4150" y="2125"/>
                  </a:lnTo>
                  <a:lnTo>
                    <a:pt x="4225" y="2075"/>
                  </a:lnTo>
                  <a:lnTo>
                    <a:pt x="4275" y="2000"/>
                  </a:lnTo>
                  <a:lnTo>
                    <a:pt x="4300" y="1900"/>
                  </a:lnTo>
                  <a:lnTo>
                    <a:pt x="4275" y="1825"/>
                  </a:lnTo>
                  <a:lnTo>
                    <a:pt x="4225" y="1725"/>
                  </a:lnTo>
                  <a:lnTo>
                    <a:pt x="2550" y="50"/>
                  </a:lnTo>
                  <a:lnTo>
                    <a:pt x="247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2"/>
            <p:cNvSpPr/>
            <p:nvPr/>
          </p:nvSpPr>
          <p:spPr>
            <a:xfrm>
              <a:off x="1037625" y="1361800"/>
              <a:ext cx="30000" cy="11875"/>
            </a:xfrm>
            <a:custGeom>
              <a:avLst/>
              <a:gdLst/>
              <a:ahLst/>
              <a:cxnLst/>
              <a:rect l="l" t="t" r="r" b="b"/>
              <a:pathLst>
                <a:path w="1200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25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1050" y="475"/>
                  </a:lnTo>
                  <a:lnTo>
                    <a:pt x="1125" y="425"/>
                  </a:lnTo>
                  <a:lnTo>
                    <a:pt x="1175" y="325"/>
                  </a:lnTo>
                  <a:lnTo>
                    <a:pt x="1200" y="250"/>
                  </a:lnTo>
                  <a:lnTo>
                    <a:pt x="1175" y="150"/>
                  </a:lnTo>
                  <a:lnTo>
                    <a:pt x="1125" y="75"/>
                  </a:lnTo>
                  <a:lnTo>
                    <a:pt x="1050" y="25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D86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2"/>
            <p:cNvSpPr/>
            <p:nvPr/>
          </p:nvSpPr>
          <p:spPr>
            <a:xfrm>
              <a:off x="1077000" y="1361800"/>
              <a:ext cx="18750" cy="11875"/>
            </a:xfrm>
            <a:custGeom>
              <a:avLst/>
              <a:gdLst/>
              <a:ahLst/>
              <a:cxnLst/>
              <a:rect l="l" t="t" r="r" b="b"/>
              <a:pathLst>
                <a:path w="750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25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600" y="475"/>
                  </a:lnTo>
                  <a:lnTo>
                    <a:pt x="675" y="425"/>
                  </a:lnTo>
                  <a:lnTo>
                    <a:pt x="725" y="325"/>
                  </a:lnTo>
                  <a:lnTo>
                    <a:pt x="750" y="250"/>
                  </a:lnTo>
                  <a:lnTo>
                    <a:pt x="725" y="150"/>
                  </a:lnTo>
                  <a:lnTo>
                    <a:pt x="675" y="75"/>
                  </a:lnTo>
                  <a:lnTo>
                    <a:pt x="600" y="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D86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1037625" y="1384300"/>
              <a:ext cx="90000" cy="11875"/>
            </a:xfrm>
            <a:custGeom>
              <a:avLst/>
              <a:gdLst/>
              <a:ahLst/>
              <a:cxnLst/>
              <a:rect l="l" t="t" r="r" b="b"/>
              <a:pathLst>
                <a:path w="3600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3450" y="475"/>
                  </a:lnTo>
                  <a:lnTo>
                    <a:pt x="3525" y="425"/>
                  </a:lnTo>
                  <a:lnTo>
                    <a:pt x="3575" y="350"/>
                  </a:lnTo>
                  <a:lnTo>
                    <a:pt x="3600" y="250"/>
                  </a:lnTo>
                  <a:lnTo>
                    <a:pt x="3575" y="150"/>
                  </a:lnTo>
                  <a:lnTo>
                    <a:pt x="3525" y="75"/>
                  </a:lnTo>
                  <a:lnTo>
                    <a:pt x="3450" y="25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D86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1206375" y="1451175"/>
              <a:ext cx="114375" cy="61250"/>
            </a:xfrm>
            <a:custGeom>
              <a:avLst/>
              <a:gdLst/>
              <a:ahLst/>
              <a:cxnLst/>
              <a:rect l="l" t="t" r="r" b="b"/>
              <a:pathLst>
                <a:path w="4575" h="2450" extrusionOk="0">
                  <a:moveTo>
                    <a:pt x="4250" y="0"/>
                  </a:moveTo>
                  <a:lnTo>
                    <a:pt x="4175" y="50"/>
                  </a:lnTo>
                  <a:lnTo>
                    <a:pt x="2275" y="1950"/>
                  </a:lnTo>
                  <a:lnTo>
                    <a:pt x="250" y="1950"/>
                  </a:lnTo>
                  <a:lnTo>
                    <a:pt x="150" y="1975"/>
                  </a:lnTo>
                  <a:lnTo>
                    <a:pt x="75" y="2025"/>
                  </a:lnTo>
                  <a:lnTo>
                    <a:pt x="25" y="2100"/>
                  </a:lnTo>
                  <a:lnTo>
                    <a:pt x="0" y="2200"/>
                  </a:lnTo>
                  <a:lnTo>
                    <a:pt x="25" y="2300"/>
                  </a:lnTo>
                  <a:lnTo>
                    <a:pt x="75" y="2375"/>
                  </a:lnTo>
                  <a:lnTo>
                    <a:pt x="150" y="2425"/>
                  </a:lnTo>
                  <a:lnTo>
                    <a:pt x="250" y="2450"/>
                  </a:lnTo>
                  <a:lnTo>
                    <a:pt x="2375" y="2450"/>
                  </a:lnTo>
                  <a:lnTo>
                    <a:pt x="2450" y="2425"/>
                  </a:lnTo>
                  <a:lnTo>
                    <a:pt x="2550" y="2375"/>
                  </a:lnTo>
                  <a:lnTo>
                    <a:pt x="4500" y="400"/>
                  </a:lnTo>
                  <a:lnTo>
                    <a:pt x="4550" y="325"/>
                  </a:lnTo>
                  <a:lnTo>
                    <a:pt x="4575" y="225"/>
                  </a:lnTo>
                  <a:lnTo>
                    <a:pt x="4550" y="150"/>
                  </a:lnTo>
                  <a:lnTo>
                    <a:pt x="4500" y="50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1206375" y="1546800"/>
              <a:ext cx="29375" cy="11875"/>
            </a:xfrm>
            <a:custGeom>
              <a:avLst/>
              <a:gdLst/>
              <a:ahLst/>
              <a:cxnLst/>
              <a:rect l="l" t="t" r="r" b="b"/>
              <a:pathLst>
                <a:path w="1175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25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1025" y="475"/>
                  </a:lnTo>
                  <a:lnTo>
                    <a:pt x="1100" y="425"/>
                  </a:lnTo>
                  <a:lnTo>
                    <a:pt x="1175" y="325"/>
                  </a:lnTo>
                  <a:lnTo>
                    <a:pt x="1175" y="250"/>
                  </a:lnTo>
                  <a:lnTo>
                    <a:pt x="1175" y="150"/>
                  </a:lnTo>
                  <a:lnTo>
                    <a:pt x="1100" y="75"/>
                  </a:lnTo>
                  <a:lnTo>
                    <a:pt x="1025" y="25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2"/>
            <p:cNvSpPr/>
            <p:nvPr/>
          </p:nvSpPr>
          <p:spPr>
            <a:xfrm>
              <a:off x="1245125" y="1546800"/>
              <a:ext cx="19375" cy="11875"/>
            </a:xfrm>
            <a:custGeom>
              <a:avLst/>
              <a:gdLst/>
              <a:ahLst/>
              <a:cxnLst/>
              <a:rect l="l" t="t" r="r" b="b"/>
              <a:pathLst>
                <a:path w="775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25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625" y="475"/>
                  </a:lnTo>
                  <a:lnTo>
                    <a:pt x="700" y="425"/>
                  </a:lnTo>
                  <a:lnTo>
                    <a:pt x="750" y="325"/>
                  </a:lnTo>
                  <a:lnTo>
                    <a:pt x="775" y="250"/>
                  </a:lnTo>
                  <a:lnTo>
                    <a:pt x="750" y="150"/>
                  </a:lnTo>
                  <a:lnTo>
                    <a:pt x="700" y="75"/>
                  </a:lnTo>
                  <a:lnTo>
                    <a:pt x="625" y="2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1206375" y="1524300"/>
              <a:ext cx="82500" cy="11875"/>
            </a:xfrm>
            <a:custGeom>
              <a:avLst/>
              <a:gdLst/>
              <a:ahLst/>
              <a:cxnLst/>
              <a:rect l="l" t="t" r="r" b="b"/>
              <a:pathLst>
                <a:path w="3300" h="4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25"/>
                  </a:lnTo>
                  <a:lnTo>
                    <a:pt x="75" y="400"/>
                  </a:lnTo>
                  <a:lnTo>
                    <a:pt x="150" y="475"/>
                  </a:lnTo>
                  <a:lnTo>
                    <a:pt x="3150" y="475"/>
                  </a:lnTo>
                  <a:lnTo>
                    <a:pt x="3250" y="400"/>
                  </a:lnTo>
                  <a:lnTo>
                    <a:pt x="3300" y="325"/>
                  </a:lnTo>
                  <a:lnTo>
                    <a:pt x="3300" y="250"/>
                  </a:lnTo>
                  <a:lnTo>
                    <a:pt x="3300" y="150"/>
                  </a:lnTo>
                  <a:lnTo>
                    <a:pt x="3250" y="75"/>
                  </a:lnTo>
                  <a:lnTo>
                    <a:pt x="3150" y="25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1305125" y="1638675"/>
              <a:ext cx="107500" cy="53750"/>
            </a:xfrm>
            <a:custGeom>
              <a:avLst/>
              <a:gdLst/>
              <a:ahLst/>
              <a:cxnLst/>
              <a:rect l="l" t="t" r="r" b="b"/>
              <a:pathLst>
                <a:path w="4300" h="2150" extrusionOk="0">
                  <a:moveTo>
                    <a:pt x="150" y="0"/>
                  </a:moveTo>
                  <a:lnTo>
                    <a:pt x="75" y="75"/>
                  </a:lnTo>
                  <a:lnTo>
                    <a:pt x="25" y="150"/>
                  </a:lnTo>
                  <a:lnTo>
                    <a:pt x="0" y="225"/>
                  </a:lnTo>
                  <a:lnTo>
                    <a:pt x="25" y="325"/>
                  </a:lnTo>
                  <a:lnTo>
                    <a:pt x="75" y="400"/>
                  </a:lnTo>
                  <a:lnTo>
                    <a:pt x="1750" y="2075"/>
                  </a:lnTo>
                  <a:lnTo>
                    <a:pt x="1825" y="2125"/>
                  </a:lnTo>
                  <a:lnTo>
                    <a:pt x="1925" y="2150"/>
                  </a:lnTo>
                  <a:lnTo>
                    <a:pt x="4050" y="2150"/>
                  </a:lnTo>
                  <a:lnTo>
                    <a:pt x="4150" y="2125"/>
                  </a:lnTo>
                  <a:lnTo>
                    <a:pt x="4225" y="2075"/>
                  </a:lnTo>
                  <a:lnTo>
                    <a:pt x="4275" y="2000"/>
                  </a:lnTo>
                  <a:lnTo>
                    <a:pt x="4300" y="1900"/>
                  </a:lnTo>
                  <a:lnTo>
                    <a:pt x="4275" y="1825"/>
                  </a:lnTo>
                  <a:lnTo>
                    <a:pt x="4225" y="1750"/>
                  </a:lnTo>
                  <a:lnTo>
                    <a:pt x="4150" y="1675"/>
                  </a:lnTo>
                  <a:lnTo>
                    <a:pt x="2025" y="1675"/>
                  </a:lnTo>
                  <a:lnTo>
                    <a:pt x="425" y="7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1382625" y="1726800"/>
              <a:ext cx="30000" cy="12500"/>
            </a:xfrm>
            <a:custGeom>
              <a:avLst/>
              <a:gdLst/>
              <a:ahLst/>
              <a:cxnLst/>
              <a:rect l="l" t="t" r="r" b="b"/>
              <a:pathLst>
                <a:path w="1200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950" y="500"/>
                  </a:lnTo>
                  <a:lnTo>
                    <a:pt x="1050" y="475"/>
                  </a:lnTo>
                  <a:lnTo>
                    <a:pt x="1125" y="425"/>
                  </a:lnTo>
                  <a:lnTo>
                    <a:pt x="1175" y="350"/>
                  </a:lnTo>
                  <a:lnTo>
                    <a:pt x="1200" y="250"/>
                  </a:lnTo>
                  <a:lnTo>
                    <a:pt x="1175" y="150"/>
                  </a:lnTo>
                  <a:lnTo>
                    <a:pt x="1125" y="75"/>
                  </a:lnTo>
                  <a:lnTo>
                    <a:pt x="1050" y="25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76C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1354500" y="1726800"/>
              <a:ext cx="18750" cy="12500"/>
            </a:xfrm>
            <a:custGeom>
              <a:avLst/>
              <a:gdLst/>
              <a:ahLst/>
              <a:cxnLst/>
              <a:rect l="l" t="t" r="r" b="b"/>
              <a:pathLst>
                <a:path w="750" h="500" extrusionOk="0">
                  <a:moveTo>
                    <a:pt x="225" y="0"/>
                  </a:moveTo>
                  <a:lnTo>
                    <a:pt x="125" y="25"/>
                  </a:lnTo>
                  <a:lnTo>
                    <a:pt x="50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50" y="425"/>
                  </a:lnTo>
                  <a:lnTo>
                    <a:pt x="125" y="475"/>
                  </a:lnTo>
                  <a:lnTo>
                    <a:pt x="225" y="500"/>
                  </a:lnTo>
                  <a:lnTo>
                    <a:pt x="500" y="500"/>
                  </a:lnTo>
                  <a:lnTo>
                    <a:pt x="600" y="475"/>
                  </a:lnTo>
                  <a:lnTo>
                    <a:pt x="675" y="425"/>
                  </a:lnTo>
                  <a:lnTo>
                    <a:pt x="725" y="350"/>
                  </a:lnTo>
                  <a:lnTo>
                    <a:pt x="750" y="250"/>
                  </a:lnTo>
                  <a:lnTo>
                    <a:pt x="725" y="150"/>
                  </a:lnTo>
                  <a:lnTo>
                    <a:pt x="675" y="75"/>
                  </a:lnTo>
                  <a:lnTo>
                    <a:pt x="600" y="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76C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1329500" y="1704300"/>
              <a:ext cx="83125" cy="12500"/>
            </a:xfrm>
            <a:custGeom>
              <a:avLst/>
              <a:gdLst/>
              <a:ahLst/>
              <a:cxnLst/>
              <a:rect l="l" t="t" r="r" b="b"/>
              <a:pathLst>
                <a:path w="3325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3075" y="500"/>
                  </a:lnTo>
                  <a:lnTo>
                    <a:pt x="3175" y="475"/>
                  </a:lnTo>
                  <a:lnTo>
                    <a:pt x="3250" y="425"/>
                  </a:lnTo>
                  <a:lnTo>
                    <a:pt x="3300" y="350"/>
                  </a:lnTo>
                  <a:lnTo>
                    <a:pt x="3325" y="250"/>
                  </a:lnTo>
                  <a:lnTo>
                    <a:pt x="3300" y="150"/>
                  </a:lnTo>
                  <a:lnTo>
                    <a:pt x="3250" y="75"/>
                  </a:lnTo>
                  <a:lnTo>
                    <a:pt x="3175" y="25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76C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1144500" y="1589925"/>
              <a:ext cx="30000" cy="12500"/>
            </a:xfrm>
            <a:custGeom>
              <a:avLst/>
              <a:gdLst/>
              <a:ahLst/>
              <a:cxnLst/>
              <a:rect l="l" t="t" r="r" b="b"/>
              <a:pathLst>
                <a:path w="1200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950" y="500"/>
                  </a:lnTo>
                  <a:lnTo>
                    <a:pt x="1050" y="475"/>
                  </a:lnTo>
                  <a:lnTo>
                    <a:pt x="1125" y="425"/>
                  </a:lnTo>
                  <a:lnTo>
                    <a:pt x="1175" y="350"/>
                  </a:lnTo>
                  <a:lnTo>
                    <a:pt x="1200" y="250"/>
                  </a:lnTo>
                  <a:lnTo>
                    <a:pt x="1175" y="150"/>
                  </a:lnTo>
                  <a:lnTo>
                    <a:pt x="1125" y="75"/>
                  </a:lnTo>
                  <a:lnTo>
                    <a:pt x="1050" y="25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558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1183875" y="1589925"/>
              <a:ext cx="18750" cy="12500"/>
            </a:xfrm>
            <a:custGeom>
              <a:avLst/>
              <a:gdLst/>
              <a:ahLst/>
              <a:cxnLst/>
              <a:rect l="l" t="t" r="r" b="b"/>
              <a:pathLst>
                <a:path w="750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525" y="500"/>
                  </a:lnTo>
                  <a:lnTo>
                    <a:pt x="600" y="475"/>
                  </a:lnTo>
                  <a:lnTo>
                    <a:pt x="675" y="425"/>
                  </a:lnTo>
                  <a:lnTo>
                    <a:pt x="725" y="350"/>
                  </a:lnTo>
                  <a:lnTo>
                    <a:pt x="750" y="250"/>
                  </a:lnTo>
                  <a:lnTo>
                    <a:pt x="725" y="150"/>
                  </a:lnTo>
                  <a:lnTo>
                    <a:pt x="675" y="75"/>
                  </a:lnTo>
                  <a:lnTo>
                    <a:pt x="600" y="2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58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1144500" y="1612425"/>
              <a:ext cx="86250" cy="12500"/>
            </a:xfrm>
            <a:custGeom>
              <a:avLst/>
              <a:gdLst/>
              <a:ahLst/>
              <a:cxnLst/>
              <a:rect l="l" t="t" r="r" b="b"/>
              <a:pathLst>
                <a:path w="3450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3225" y="500"/>
                  </a:lnTo>
                  <a:lnTo>
                    <a:pt x="3325" y="475"/>
                  </a:lnTo>
                  <a:lnTo>
                    <a:pt x="3400" y="425"/>
                  </a:lnTo>
                  <a:lnTo>
                    <a:pt x="3450" y="350"/>
                  </a:lnTo>
                  <a:lnTo>
                    <a:pt x="3450" y="250"/>
                  </a:lnTo>
                  <a:lnTo>
                    <a:pt x="3450" y="150"/>
                  </a:lnTo>
                  <a:lnTo>
                    <a:pt x="3400" y="75"/>
                  </a:lnTo>
                  <a:lnTo>
                    <a:pt x="3325" y="25"/>
                  </a:lnTo>
                  <a:lnTo>
                    <a:pt x="3225" y="0"/>
                  </a:lnTo>
                  <a:close/>
                </a:path>
              </a:pathLst>
            </a:custGeom>
            <a:solidFill>
              <a:srgbClr val="558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2"/>
            <p:cNvSpPr/>
            <p:nvPr/>
          </p:nvSpPr>
          <p:spPr>
            <a:xfrm>
              <a:off x="1144500" y="1639925"/>
              <a:ext cx="109375" cy="58125"/>
            </a:xfrm>
            <a:custGeom>
              <a:avLst/>
              <a:gdLst/>
              <a:ahLst/>
              <a:cxnLst/>
              <a:rect l="l" t="t" r="r" b="b"/>
              <a:pathLst>
                <a:path w="4375" h="2325" extrusionOk="0">
                  <a:moveTo>
                    <a:pt x="150" y="0"/>
                  </a:moveTo>
                  <a:lnTo>
                    <a:pt x="75" y="75"/>
                  </a:lnTo>
                  <a:lnTo>
                    <a:pt x="25" y="150"/>
                  </a:lnTo>
                  <a:lnTo>
                    <a:pt x="0" y="225"/>
                  </a:lnTo>
                  <a:lnTo>
                    <a:pt x="25" y="325"/>
                  </a:lnTo>
                  <a:lnTo>
                    <a:pt x="75" y="400"/>
                  </a:lnTo>
                  <a:lnTo>
                    <a:pt x="150" y="450"/>
                  </a:lnTo>
                  <a:lnTo>
                    <a:pt x="250" y="475"/>
                  </a:lnTo>
                  <a:lnTo>
                    <a:pt x="2200" y="475"/>
                  </a:lnTo>
                  <a:lnTo>
                    <a:pt x="3975" y="2250"/>
                  </a:lnTo>
                  <a:lnTo>
                    <a:pt x="4050" y="2300"/>
                  </a:lnTo>
                  <a:lnTo>
                    <a:pt x="4150" y="2325"/>
                  </a:lnTo>
                  <a:lnTo>
                    <a:pt x="4225" y="2300"/>
                  </a:lnTo>
                  <a:lnTo>
                    <a:pt x="4325" y="2250"/>
                  </a:lnTo>
                  <a:lnTo>
                    <a:pt x="4375" y="2175"/>
                  </a:lnTo>
                  <a:lnTo>
                    <a:pt x="4375" y="2075"/>
                  </a:lnTo>
                  <a:lnTo>
                    <a:pt x="4375" y="1975"/>
                  </a:lnTo>
                  <a:lnTo>
                    <a:pt x="4325" y="1900"/>
                  </a:lnTo>
                  <a:lnTo>
                    <a:pt x="2475" y="75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42"/>
          <p:cNvGrpSpPr/>
          <p:nvPr/>
        </p:nvGrpSpPr>
        <p:grpSpPr>
          <a:xfrm>
            <a:off x="6230885" y="1578016"/>
            <a:ext cx="493767" cy="493767"/>
            <a:chOff x="2495750" y="1361800"/>
            <a:chExt cx="415000" cy="415000"/>
          </a:xfrm>
        </p:grpSpPr>
        <p:sp>
          <p:nvSpPr>
            <p:cNvPr id="528" name="Google Shape;528;p42"/>
            <p:cNvSpPr/>
            <p:nvPr/>
          </p:nvSpPr>
          <p:spPr>
            <a:xfrm>
              <a:off x="2502000" y="1394300"/>
              <a:ext cx="380000" cy="376250"/>
            </a:xfrm>
            <a:custGeom>
              <a:avLst/>
              <a:gdLst/>
              <a:ahLst/>
              <a:cxnLst/>
              <a:rect l="l" t="t" r="r" b="b"/>
              <a:pathLst>
                <a:path w="15200" h="15050" extrusionOk="0">
                  <a:moveTo>
                    <a:pt x="0" y="0"/>
                  </a:moveTo>
                  <a:lnTo>
                    <a:pt x="0" y="15050"/>
                  </a:lnTo>
                  <a:lnTo>
                    <a:pt x="15200" y="15050"/>
                  </a:lnTo>
                  <a:lnTo>
                    <a:pt x="15200" y="10975"/>
                  </a:lnTo>
                  <a:lnTo>
                    <a:pt x="15200" y="10900"/>
                  </a:lnTo>
                  <a:lnTo>
                    <a:pt x="15150" y="10850"/>
                  </a:lnTo>
                  <a:lnTo>
                    <a:pt x="15075" y="10825"/>
                  </a:lnTo>
                  <a:lnTo>
                    <a:pt x="15000" y="10825"/>
                  </a:lnTo>
                  <a:lnTo>
                    <a:pt x="14050" y="11175"/>
                  </a:lnTo>
                  <a:lnTo>
                    <a:pt x="13950" y="11175"/>
                  </a:lnTo>
                  <a:lnTo>
                    <a:pt x="13875" y="11125"/>
                  </a:lnTo>
                  <a:lnTo>
                    <a:pt x="9775" y="6750"/>
                  </a:lnTo>
                  <a:lnTo>
                    <a:pt x="9725" y="6725"/>
                  </a:lnTo>
                  <a:lnTo>
                    <a:pt x="9675" y="6700"/>
                  </a:lnTo>
                  <a:lnTo>
                    <a:pt x="9600" y="6725"/>
                  </a:lnTo>
                  <a:lnTo>
                    <a:pt x="9550" y="6750"/>
                  </a:lnTo>
                  <a:lnTo>
                    <a:pt x="8175" y="7750"/>
                  </a:lnTo>
                  <a:lnTo>
                    <a:pt x="8125" y="7775"/>
                  </a:lnTo>
                  <a:lnTo>
                    <a:pt x="8050" y="7775"/>
                  </a:lnTo>
                  <a:lnTo>
                    <a:pt x="8000" y="7750"/>
                  </a:lnTo>
                  <a:lnTo>
                    <a:pt x="7950" y="7700"/>
                  </a:lnTo>
                  <a:lnTo>
                    <a:pt x="5925" y="4550"/>
                  </a:lnTo>
                  <a:lnTo>
                    <a:pt x="5900" y="4500"/>
                  </a:lnTo>
                  <a:lnTo>
                    <a:pt x="5850" y="4475"/>
                  </a:lnTo>
                  <a:lnTo>
                    <a:pt x="5750" y="4475"/>
                  </a:lnTo>
                  <a:lnTo>
                    <a:pt x="4450" y="4900"/>
                  </a:lnTo>
                  <a:lnTo>
                    <a:pt x="4375" y="4900"/>
                  </a:lnTo>
                  <a:lnTo>
                    <a:pt x="4325" y="4875"/>
                  </a:lnTo>
                  <a:lnTo>
                    <a:pt x="4275" y="4850"/>
                  </a:lnTo>
                  <a:lnTo>
                    <a:pt x="4250" y="4800"/>
                  </a:lnTo>
                  <a:lnTo>
                    <a:pt x="2350" y="100"/>
                  </a:lnTo>
                  <a:lnTo>
                    <a:pt x="2300" y="2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2502000" y="1394300"/>
              <a:ext cx="380000" cy="308750"/>
            </a:xfrm>
            <a:custGeom>
              <a:avLst/>
              <a:gdLst/>
              <a:ahLst/>
              <a:cxnLst/>
              <a:rect l="l" t="t" r="r" b="b"/>
              <a:pathLst>
                <a:path w="15200" h="12350" extrusionOk="0">
                  <a:moveTo>
                    <a:pt x="0" y="0"/>
                  </a:moveTo>
                  <a:lnTo>
                    <a:pt x="0" y="1025"/>
                  </a:lnTo>
                  <a:lnTo>
                    <a:pt x="1625" y="1025"/>
                  </a:lnTo>
                  <a:lnTo>
                    <a:pt x="3575" y="5925"/>
                  </a:lnTo>
                  <a:lnTo>
                    <a:pt x="3650" y="6025"/>
                  </a:lnTo>
                  <a:lnTo>
                    <a:pt x="3750" y="6100"/>
                  </a:lnTo>
                  <a:lnTo>
                    <a:pt x="3875" y="6125"/>
                  </a:lnTo>
                  <a:lnTo>
                    <a:pt x="4000" y="6125"/>
                  </a:lnTo>
                  <a:lnTo>
                    <a:pt x="5425" y="5650"/>
                  </a:lnTo>
                  <a:lnTo>
                    <a:pt x="7575" y="9025"/>
                  </a:lnTo>
                  <a:lnTo>
                    <a:pt x="7625" y="9075"/>
                  </a:lnTo>
                  <a:lnTo>
                    <a:pt x="7675" y="9125"/>
                  </a:lnTo>
                  <a:lnTo>
                    <a:pt x="7800" y="9175"/>
                  </a:lnTo>
                  <a:lnTo>
                    <a:pt x="7925" y="9175"/>
                  </a:lnTo>
                  <a:lnTo>
                    <a:pt x="8000" y="9150"/>
                  </a:lnTo>
                  <a:lnTo>
                    <a:pt x="8075" y="9100"/>
                  </a:lnTo>
                  <a:lnTo>
                    <a:pt x="9550" y="8025"/>
                  </a:lnTo>
                  <a:lnTo>
                    <a:pt x="13500" y="12225"/>
                  </a:lnTo>
                  <a:lnTo>
                    <a:pt x="13575" y="12300"/>
                  </a:lnTo>
                  <a:lnTo>
                    <a:pt x="13675" y="12325"/>
                  </a:lnTo>
                  <a:lnTo>
                    <a:pt x="13775" y="12350"/>
                  </a:lnTo>
                  <a:lnTo>
                    <a:pt x="13875" y="12325"/>
                  </a:lnTo>
                  <a:lnTo>
                    <a:pt x="15200" y="11850"/>
                  </a:lnTo>
                  <a:lnTo>
                    <a:pt x="15200" y="10975"/>
                  </a:lnTo>
                  <a:lnTo>
                    <a:pt x="15200" y="10900"/>
                  </a:lnTo>
                  <a:lnTo>
                    <a:pt x="15150" y="10850"/>
                  </a:lnTo>
                  <a:lnTo>
                    <a:pt x="15075" y="10825"/>
                  </a:lnTo>
                  <a:lnTo>
                    <a:pt x="15000" y="10825"/>
                  </a:lnTo>
                  <a:lnTo>
                    <a:pt x="14050" y="11175"/>
                  </a:lnTo>
                  <a:lnTo>
                    <a:pt x="13950" y="11175"/>
                  </a:lnTo>
                  <a:lnTo>
                    <a:pt x="13875" y="11125"/>
                  </a:lnTo>
                  <a:lnTo>
                    <a:pt x="9775" y="6750"/>
                  </a:lnTo>
                  <a:lnTo>
                    <a:pt x="9725" y="6725"/>
                  </a:lnTo>
                  <a:lnTo>
                    <a:pt x="9675" y="6700"/>
                  </a:lnTo>
                  <a:lnTo>
                    <a:pt x="9600" y="6725"/>
                  </a:lnTo>
                  <a:lnTo>
                    <a:pt x="9550" y="6750"/>
                  </a:lnTo>
                  <a:lnTo>
                    <a:pt x="8175" y="7750"/>
                  </a:lnTo>
                  <a:lnTo>
                    <a:pt x="8125" y="7775"/>
                  </a:lnTo>
                  <a:lnTo>
                    <a:pt x="8050" y="7775"/>
                  </a:lnTo>
                  <a:lnTo>
                    <a:pt x="8000" y="7750"/>
                  </a:lnTo>
                  <a:lnTo>
                    <a:pt x="7950" y="7700"/>
                  </a:lnTo>
                  <a:lnTo>
                    <a:pt x="5925" y="4550"/>
                  </a:lnTo>
                  <a:lnTo>
                    <a:pt x="5900" y="4500"/>
                  </a:lnTo>
                  <a:lnTo>
                    <a:pt x="5850" y="4475"/>
                  </a:lnTo>
                  <a:lnTo>
                    <a:pt x="5750" y="4475"/>
                  </a:lnTo>
                  <a:lnTo>
                    <a:pt x="4450" y="4900"/>
                  </a:lnTo>
                  <a:lnTo>
                    <a:pt x="4375" y="4900"/>
                  </a:lnTo>
                  <a:lnTo>
                    <a:pt x="4325" y="4875"/>
                  </a:lnTo>
                  <a:lnTo>
                    <a:pt x="4275" y="4850"/>
                  </a:lnTo>
                  <a:lnTo>
                    <a:pt x="4250" y="4800"/>
                  </a:lnTo>
                  <a:lnTo>
                    <a:pt x="2350" y="100"/>
                  </a:lnTo>
                  <a:lnTo>
                    <a:pt x="2300" y="2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2495750" y="1361800"/>
              <a:ext cx="415000" cy="415000"/>
            </a:xfrm>
            <a:custGeom>
              <a:avLst/>
              <a:gdLst/>
              <a:ahLst/>
              <a:cxnLst/>
              <a:rect l="l" t="t" r="r" b="b"/>
              <a:pathLst>
                <a:path w="16600" h="166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0" y="16350"/>
                  </a:lnTo>
                  <a:lnTo>
                    <a:pt x="25" y="16450"/>
                  </a:lnTo>
                  <a:lnTo>
                    <a:pt x="75" y="16525"/>
                  </a:lnTo>
                  <a:lnTo>
                    <a:pt x="150" y="16575"/>
                  </a:lnTo>
                  <a:lnTo>
                    <a:pt x="250" y="16600"/>
                  </a:lnTo>
                  <a:lnTo>
                    <a:pt x="16350" y="16600"/>
                  </a:lnTo>
                  <a:lnTo>
                    <a:pt x="16450" y="16575"/>
                  </a:lnTo>
                  <a:lnTo>
                    <a:pt x="16525" y="16525"/>
                  </a:lnTo>
                  <a:lnTo>
                    <a:pt x="16575" y="16450"/>
                  </a:lnTo>
                  <a:lnTo>
                    <a:pt x="16600" y="16350"/>
                  </a:lnTo>
                  <a:lnTo>
                    <a:pt x="16575" y="16250"/>
                  </a:lnTo>
                  <a:lnTo>
                    <a:pt x="16525" y="16175"/>
                  </a:lnTo>
                  <a:lnTo>
                    <a:pt x="16450" y="16125"/>
                  </a:lnTo>
                  <a:lnTo>
                    <a:pt x="16350" y="16100"/>
                  </a:lnTo>
                  <a:lnTo>
                    <a:pt x="15700" y="16100"/>
                  </a:lnTo>
                  <a:lnTo>
                    <a:pt x="15700" y="15775"/>
                  </a:lnTo>
                  <a:lnTo>
                    <a:pt x="15675" y="15675"/>
                  </a:lnTo>
                  <a:lnTo>
                    <a:pt x="15625" y="15600"/>
                  </a:lnTo>
                  <a:lnTo>
                    <a:pt x="15550" y="15550"/>
                  </a:lnTo>
                  <a:lnTo>
                    <a:pt x="15450" y="15525"/>
                  </a:lnTo>
                  <a:lnTo>
                    <a:pt x="15375" y="15550"/>
                  </a:lnTo>
                  <a:lnTo>
                    <a:pt x="15300" y="15600"/>
                  </a:lnTo>
                  <a:lnTo>
                    <a:pt x="15225" y="15675"/>
                  </a:lnTo>
                  <a:lnTo>
                    <a:pt x="15225" y="15775"/>
                  </a:lnTo>
                  <a:lnTo>
                    <a:pt x="15225" y="16100"/>
                  </a:lnTo>
                  <a:lnTo>
                    <a:pt x="13475" y="16100"/>
                  </a:lnTo>
                  <a:lnTo>
                    <a:pt x="13475" y="15775"/>
                  </a:lnTo>
                  <a:lnTo>
                    <a:pt x="13475" y="15675"/>
                  </a:lnTo>
                  <a:lnTo>
                    <a:pt x="13425" y="15600"/>
                  </a:lnTo>
                  <a:lnTo>
                    <a:pt x="13325" y="15550"/>
                  </a:lnTo>
                  <a:lnTo>
                    <a:pt x="13250" y="15525"/>
                  </a:lnTo>
                  <a:lnTo>
                    <a:pt x="13150" y="15550"/>
                  </a:lnTo>
                  <a:lnTo>
                    <a:pt x="13075" y="15600"/>
                  </a:lnTo>
                  <a:lnTo>
                    <a:pt x="13025" y="15675"/>
                  </a:lnTo>
                  <a:lnTo>
                    <a:pt x="13000" y="15775"/>
                  </a:lnTo>
                  <a:lnTo>
                    <a:pt x="13000" y="16100"/>
                  </a:lnTo>
                  <a:lnTo>
                    <a:pt x="11275" y="16100"/>
                  </a:lnTo>
                  <a:lnTo>
                    <a:pt x="11275" y="15775"/>
                  </a:lnTo>
                  <a:lnTo>
                    <a:pt x="11250" y="15675"/>
                  </a:lnTo>
                  <a:lnTo>
                    <a:pt x="11200" y="15600"/>
                  </a:lnTo>
                  <a:lnTo>
                    <a:pt x="11125" y="15550"/>
                  </a:lnTo>
                  <a:lnTo>
                    <a:pt x="11025" y="15525"/>
                  </a:lnTo>
                  <a:lnTo>
                    <a:pt x="10925" y="15550"/>
                  </a:lnTo>
                  <a:lnTo>
                    <a:pt x="10850" y="15600"/>
                  </a:lnTo>
                  <a:lnTo>
                    <a:pt x="10800" y="15675"/>
                  </a:lnTo>
                  <a:lnTo>
                    <a:pt x="10775" y="15775"/>
                  </a:lnTo>
                  <a:lnTo>
                    <a:pt x="10775" y="16100"/>
                  </a:lnTo>
                  <a:lnTo>
                    <a:pt x="9050" y="16100"/>
                  </a:lnTo>
                  <a:lnTo>
                    <a:pt x="9050" y="15775"/>
                  </a:lnTo>
                  <a:lnTo>
                    <a:pt x="9025" y="15675"/>
                  </a:lnTo>
                  <a:lnTo>
                    <a:pt x="8975" y="15600"/>
                  </a:lnTo>
                  <a:lnTo>
                    <a:pt x="8900" y="15550"/>
                  </a:lnTo>
                  <a:lnTo>
                    <a:pt x="8800" y="15525"/>
                  </a:lnTo>
                  <a:lnTo>
                    <a:pt x="8700" y="15550"/>
                  </a:lnTo>
                  <a:lnTo>
                    <a:pt x="8625" y="15600"/>
                  </a:lnTo>
                  <a:lnTo>
                    <a:pt x="8575" y="15675"/>
                  </a:lnTo>
                  <a:lnTo>
                    <a:pt x="8550" y="15775"/>
                  </a:lnTo>
                  <a:lnTo>
                    <a:pt x="8550" y="16100"/>
                  </a:lnTo>
                  <a:lnTo>
                    <a:pt x="475" y="16100"/>
                  </a:lnTo>
                  <a:lnTo>
                    <a:pt x="475" y="8200"/>
                  </a:lnTo>
                  <a:lnTo>
                    <a:pt x="825" y="8200"/>
                  </a:lnTo>
                  <a:lnTo>
                    <a:pt x="925" y="8175"/>
                  </a:lnTo>
                  <a:lnTo>
                    <a:pt x="1000" y="8125"/>
                  </a:lnTo>
                  <a:lnTo>
                    <a:pt x="1050" y="8050"/>
                  </a:lnTo>
                  <a:lnTo>
                    <a:pt x="1075" y="7950"/>
                  </a:lnTo>
                  <a:lnTo>
                    <a:pt x="1050" y="7850"/>
                  </a:lnTo>
                  <a:lnTo>
                    <a:pt x="1000" y="7775"/>
                  </a:lnTo>
                  <a:lnTo>
                    <a:pt x="925" y="7725"/>
                  </a:lnTo>
                  <a:lnTo>
                    <a:pt x="825" y="7700"/>
                  </a:lnTo>
                  <a:lnTo>
                    <a:pt x="475" y="7700"/>
                  </a:lnTo>
                  <a:lnTo>
                    <a:pt x="475" y="5975"/>
                  </a:lnTo>
                  <a:lnTo>
                    <a:pt x="825" y="5975"/>
                  </a:lnTo>
                  <a:lnTo>
                    <a:pt x="925" y="5950"/>
                  </a:lnTo>
                  <a:lnTo>
                    <a:pt x="1000" y="5900"/>
                  </a:lnTo>
                  <a:lnTo>
                    <a:pt x="1050" y="5825"/>
                  </a:lnTo>
                  <a:lnTo>
                    <a:pt x="1075" y="5725"/>
                  </a:lnTo>
                  <a:lnTo>
                    <a:pt x="1050" y="5650"/>
                  </a:lnTo>
                  <a:lnTo>
                    <a:pt x="1000" y="5575"/>
                  </a:lnTo>
                  <a:lnTo>
                    <a:pt x="925" y="5500"/>
                  </a:lnTo>
                  <a:lnTo>
                    <a:pt x="475" y="5500"/>
                  </a:lnTo>
                  <a:lnTo>
                    <a:pt x="475" y="3750"/>
                  </a:lnTo>
                  <a:lnTo>
                    <a:pt x="925" y="3750"/>
                  </a:lnTo>
                  <a:lnTo>
                    <a:pt x="1000" y="3675"/>
                  </a:lnTo>
                  <a:lnTo>
                    <a:pt x="1050" y="3600"/>
                  </a:lnTo>
                  <a:lnTo>
                    <a:pt x="1075" y="3525"/>
                  </a:lnTo>
                  <a:lnTo>
                    <a:pt x="1050" y="3425"/>
                  </a:lnTo>
                  <a:lnTo>
                    <a:pt x="1000" y="3350"/>
                  </a:lnTo>
                  <a:lnTo>
                    <a:pt x="925" y="3300"/>
                  </a:lnTo>
                  <a:lnTo>
                    <a:pt x="825" y="3275"/>
                  </a:lnTo>
                  <a:lnTo>
                    <a:pt x="475" y="3275"/>
                  </a:lnTo>
                  <a:lnTo>
                    <a:pt x="475" y="250"/>
                  </a:lnTo>
                  <a:lnTo>
                    <a:pt x="475" y="150"/>
                  </a:lnTo>
                  <a:lnTo>
                    <a:pt x="425" y="75"/>
                  </a:lnTo>
                  <a:lnTo>
                    <a:pt x="325" y="2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2603250" y="1502425"/>
              <a:ext cx="12500" cy="198750"/>
            </a:xfrm>
            <a:custGeom>
              <a:avLst/>
              <a:gdLst/>
              <a:ahLst/>
              <a:cxnLst/>
              <a:rect l="l" t="t" r="r" b="b"/>
              <a:pathLst>
                <a:path w="500" h="7950" extrusionOk="0">
                  <a:moveTo>
                    <a:pt x="0" y="0"/>
                  </a:moveTo>
                  <a:lnTo>
                    <a:pt x="0" y="7700"/>
                  </a:lnTo>
                  <a:lnTo>
                    <a:pt x="25" y="7800"/>
                  </a:lnTo>
                  <a:lnTo>
                    <a:pt x="75" y="7875"/>
                  </a:lnTo>
                  <a:lnTo>
                    <a:pt x="150" y="7925"/>
                  </a:lnTo>
                  <a:lnTo>
                    <a:pt x="250" y="7950"/>
                  </a:lnTo>
                  <a:lnTo>
                    <a:pt x="350" y="7925"/>
                  </a:lnTo>
                  <a:lnTo>
                    <a:pt x="425" y="7875"/>
                  </a:lnTo>
                  <a:lnTo>
                    <a:pt x="475" y="7800"/>
                  </a:lnTo>
                  <a:lnTo>
                    <a:pt x="500" y="7700"/>
                  </a:lnTo>
                  <a:lnTo>
                    <a:pt x="500" y="525"/>
                  </a:lnTo>
                  <a:lnTo>
                    <a:pt x="400" y="575"/>
                  </a:lnTo>
                  <a:lnTo>
                    <a:pt x="325" y="575"/>
                  </a:lnTo>
                  <a:lnTo>
                    <a:pt x="275" y="550"/>
                  </a:lnTo>
                  <a:lnTo>
                    <a:pt x="225" y="525"/>
                  </a:lnTo>
                  <a:lnTo>
                    <a:pt x="200" y="4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2"/>
            <p:cNvSpPr/>
            <p:nvPr/>
          </p:nvSpPr>
          <p:spPr>
            <a:xfrm>
              <a:off x="2697000" y="1581175"/>
              <a:ext cx="12500" cy="115000"/>
            </a:xfrm>
            <a:custGeom>
              <a:avLst/>
              <a:gdLst/>
              <a:ahLst/>
              <a:cxnLst/>
              <a:rect l="l" t="t" r="r" b="b"/>
              <a:pathLst>
                <a:path w="500" h="4600" extrusionOk="0">
                  <a:moveTo>
                    <a:pt x="0" y="0"/>
                  </a:moveTo>
                  <a:lnTo>
                    <a:pt x="0" y="4350"/>
                  </a:lnTo>
                  <a:lnTo>
                    <a:pt x="25" y="4450"/>
                  </a:lnTo>
                  <a:lnTo>
                    <a:pt x="75" y="4525"/>
                  </a:lnTo>
                  <a:lnTo>
                    <a:pt x="150" y="4575"/>
                  </a:lnTo>
                  <a:lnTo>
                    <a:pt x="250" y="4600"/>
                  </a:lnTo>
                  <a:lnTo>
                    <a:pt x="350" y="4575"/>
                  </a:lnTo>
                  <a:lnTo>
                    <a:pt x="425" y="4525"/>
                  </a:lnTo>
                  <a:lnTo>
                    <a:pt x="475" y="4450"/>
                  </a:lnTo>
                  <a:lnTo>
                    <a:pt x="500" y="4350"/>
                  </a:lnTo>
                  <a:lnTo>
                    <a:pt x="500" y="200"/>
                  </a:lnTo>
                  <a:lnTo>
                    <a:pt x="375" y="275"/>
                  </a:lnTo>
                  <a:lnTo>
                    <a:pt x="325" y="300"/>
                  </a:lnTo>
                  <a:lnTo>
                    <a:pt x="250" y="300"/>
                  </a:lnTo>
                  <a:lnTo>
                    <a:pt x="200" y="275"/>
                  </a:lnTo>
                  <a:lnTo>
                    <a:pt x="150" y="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2844500" y="1668050"/>
              <a:ext cx="12500" cy="56875"/>
            </a:xfrm>
            <a:custGeom>
              <a:avLst/>
              <a:gdLst/>
              <a:ahLst/>
              <a:cxnLst/>
              <a:rect l="l" t="t" r="r" b="b"/>
              <a:pathLst>
                <a:path w="500" h="2275" extrusionOk="0">
                  <a:moveTo>
                    <a:pt x="0" y="0"/>
                  </a:moveTo>
                  <a:lnTo>
                    <a:pt x="0" y="2025"/>
                  </a:lnTo>
                  <a:lnTo>
                    <a:pt x="25" y="2125"/>
                  </a:lnTo>
                  <a:lnTo>
                    <a:pt x="75" y="2200"/>
                  </a:lnTo>
                  <a:lnTo>
                    <a:pt x="150" y="2250"/>
                  </a:lnTo>
                  <a:lnTo>
                    <a:pt x="250" y="2275"/>
                  </a:lnTo>
                  <a:lnTo>
                    <a:pt x="350" y="2250"/>
                  </a:lnTo>
                  <a:lnTo>
                    <a:pt x="425" y="2200"/>
                  </a:lnTo>
                  <a:lnTo>
                    <a:pt x="475" y="2125"/>
                  </a:lnTo>
                  <a:lnTo>
                    <a:pt x="500" y="2025"/>
                  </a:lnTo>
                  <a:lnTo>
                    <a:pt x="500" y="175"/>
                  </a:lnTo>
                  <a:lnTo>
                    <a:pt x="350" y="225"/>
                  </a:lnTo>
                  <a:lnTo>
                    <a:pt x="250" y="225"/>
                  </a:lnTo>
                  <a:lnTo>
                    <a:pt x="175" y="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2737625" y="1561800"/>
              <a:ext cx="12500" cy="108750"/>
            </a:xfrm>
            <a:custGeom>
              <a:avLst/>
              <a:gdLst/>
              <a:ahLst/>
              <a:cxnLst/>
              <a:rect l="l" t="t" r="r" b="b"/>
              <a:pathLst>
                <a:path w="500" h="4350" extrusionOk="0">
                  <a:moveTo>
                    <a:pt x="250" y="0"/>
                  </a:moveTo>
                  <a:lnTo>
                    <a:pt x="175" y="25"/>
                  </a:lnTo>
                  <a:lnTo>
                    <a:pt x="125" y="50"/>
                  </a:lnTo>
                  <a:lnTo>
                    <a:pt x="0" y="125"/>
                  </a:lnTo>
                  <a:lnTo>
                    <a:pt x="0" y="4100"/>
                  </a:lnTo>
                  <a:lnTo>
                    <a:pt x="25" y="4200"/>
                  </a:lnTo>
                  <a:lnTo>
                    <a:pt x="75" y="4275"/>
                  </a:lnTo>
                  <a:lnTo>
                    <a:pt x="150" y="4325"/>
                  </a:lnTo>
                  <a:lnTo>
                    <a:pt x="250" y="4350"/>
                  </a:lnTo>
                  <a:lnTo>
                    <a:pt x="350" y="4325"/>
                  </a:lnTo>
                  <a:lnTo>
                    <a:pt x="425" y="4275"/>
                  </a:lnTo>
                  <a:lnTo>
                    <a:pt x="475" y="4200"/>
                  </a:lnTo>
                  <a:lnTo>
                    <a:pt x="500" y="4100"/>
                  </a:lnTo>
                  <a:lnTo>
                    <a:pt x="500" y="225"/>
                  </a:lnTo>
                  <a:lnTo>
                    <a:pt x="350" y="50"/>
                  </a:lnTo>
                  <a:lnTo>
                    <a:pt x="300" y="2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2642625" y="1506175"/>
              <a:ext cx="11875" cy="213750"/>
            </a:xfrm>
            <a:custGeom>
              <a:avLst/>
              <a:gdLst/>
              <a:ahLst/>
              <a:cxnLst/>
              <a:rect l="l" t="t" r="r" b="b"/>
              <a:pathLst>
                <a:path w="475" h="8550" extrusionOk="0">
                  <a:moveTo>
                    <a:pt x="125" y="0"/>
                  </a:moveTo>
                  <a:lnTo>
                    <a:pt x="0" y="50"/>
                  </a:lnTo>
                  <a:lnTo>
                    <a:pt x="0" y="8325"/>
                  </a:lnTo>
                  <a:lnTo>
                    <a:pt x="25" y="8400"/>
                  </a:lnTo>
                  <a:lnTo>
                    <a:pt x="75" y="8500"/>
                  </a:lnTo>
                  <a:lnTo>
                    <a:pt x="150" y="8550"/>
                  </a:lnTo>
                  <a:lnTo>
                    <a:pt x="325" y="8550"/>
                  </a:lnTo>
                  <a:lnTo>
                    <a:pt x="425" y="8500"/>
                  </a:lnTo>
                  <a:lnTo>
                    <a:pt x="475" y="8400"/>
                  </a:lnTo>
                  <a:lnTo>
                    <a:pt x="475" y="8325"/>
                  </a:lnTo>
                  <a:lnTo>
                    <a:pt x="475" y="350"/>
                  </a:lnTo>
                  <a:lnTo>
                    <a:pt x="300" y="75"/>
                  </a:lnTo>
                  <a:lnTo>
                    <a:pt x="275" y="2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2553875" y="1394300"/>
              <a:ext cx="11875" cy="197500"/>
            </a:xfrm>
            <a:custGeom>
              <a:avLst/>
              <a:gdLst/>
              <a:ahLst/>
              <a:cxnLst/>
              <a:rect l="l" t="t" r="r" b="b"/>
              <a:pathLst>
                <a:path w="475" h="7900" extrusionOk="0">
                  <a:moveTo>
                    <a:pt x="0" y="0"/>
                  </a:moveTo>
                  <a:lnTo>
                    <a:pt x="0" y="7650"/>
                  </a:lnTo>
                  <a:lnTo>
                    <a:pt x="25" y="7750"/>
                  </a:lnTo>
                  <a:lnTo>
                    <a:pt x="75" y="7825"/>
                  </a:lnTo>
                  <a:lnTo>
                    <a:pt x="150" y="7875"/>
                  </a:lnTo>
                  <a:lnTo>
                    <a:pt x="250" y="7900"/>
                  </a:lnTo>
                  <a:lnTo>
                    <a:pt x="325" y="7875"/>
                  </a:lnTo>
                  <a:lnTo>
                    <a:pt x="400" y="7825"/>
                  </a:lnTo>
                  <a:lnTo>
                    <a:pt x="450" y="7750"/>
                  </a:lnTo>
                  <a:lnTo>
                    <a:pt x="475" y="7650"/>
                  </a:lnTo>
                  <a:lnTo>
                    <a:pt x="475" y="600"/>
                  </a:lnTo>
                  <a:lnTo>
                    <a:pt x="275" y="100"/>
                  </a:lnTo>
                  <a:lnTo>
                    <a:pt x="225" y="2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2722000" y="1539300"/>
              <a:ext cx="43125" cy="43125"/>
            </a:xfrm>
            <a:custGeom>
              <a:avLst/>
              <a:gdLst/>
              <a:ahLst/>
              <a:cxnLst/>
              <a:rect l="l" t="t" r="r" b="b"/>
              <a:pathLst>
                <a:path w="1725" h="1725" extrusionOk="0">
                  <a:moveTo>
                    <a:pt x="700" y="0"/>
                  </a:moveTo>
                  <a:lnTo>
                    <a:pt x="525" y="50"/>
                  </a:lnTo>
                  <a:lnTo>
                    <a:pt x="375" y="125"/>
                  </a:lnTo>
                  <a:lnTo>
                    <a:pt x="250" y="250"/>
                  </a:lnTo>
                  <a:lnTo>
                    <a:pt x="150" y="375"/>
                  </a:lnTo>
                  <a:lnTo>
                    <a:pt x="75" y="525"/>
                  </a:lnTo>
                  <a:lnTo>
                    <a:pt x="25" y="675"/>
                  </a:lnTo>
                  <a:lnTo>
                    <a:pt x="0" y="850"/>
                  </a:lnTo>
                  <a:lnTo>
                    <a:pt x="25" y="1025"/>
                  </a:lnTo>
                  <a:lnTo>
                    <a:pt x="75" y="1200"/>
                  </a:lnTo>
                  <a:lnTo>
                    <a:pt x="150" y="1350"/>
                  </a:lnTo>
                  <a:lnTo>
                    <a:pt x="250" y="1475"/>
                  </a:lnTo>
                  <a:lnTo>
                    <a:pt x="375" y="1575"/>
                  </a:lnTo>
                  <a:lnTo>
                    <a:pt x="525" y="1650"/>
                  </a:lnTo>
                  <a:lnTo>
                    <a:pt x="700" y="1700"/>
                  </a:lnTo>
                  <a:lnTo>
                    <a:pt x="875" y="1725"/>
                  </a:lnTo>
                  <a:lnTo>
                    <a:pt x="1050" y="1700"/>
                  </a:lnTo>
                  <a:lnTo>
                    <a:pt x="1200" y="1650"/>
                  </a:lnTo>
                  <a:lnTo>
                    <a:pt x="1350" y="1575"/>
                  </a:lnTo>
                  <a:lnTo>
                    <a:pt x="1475" y="1475"/>
                  </a:lnTo>
                  <a:lnTo>
                    <a:pt x="1600" y="1350"/>
                  </a:lnTo>
                  <a:lnTo>
                    <a:pt x="1675" y="1200"/>
                  </a:lnTo>
                  <a:lnTo>
                    <a:pt x="1725" y="1025"/>
                  </a:lnTo>
                  <a:lnTo>
                    <a:pt x="1725" y="850"/>
                  </a:lnTo>
                  <a:lnTo>
                    <a:pt x="1725" y="675"/>
                  </a:lnTo>
                  <a:lnTo>
                    <a:pt x="1675" y="525"/>
                  </a:lnTo>
                  <a:lnTo>
                    <a:pt x="1600" y="375"/>
                  </a:lnTo>
                  <a:lnTo>
                    <a:pt x="1475" y="250"/>
                  </a:lnTo>
                  <a:lnTo>
                    <a:pt x="1350" y="125"/>
                  </a:lnTo>
                  <a:lnTo>
                    <a:pt x="1200" y="5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2734500" y="1539300"/>
              <a:ext cx="30625" cy="43125"/>
            </a:xfrm>
            <a:custGeom>
              <a:avLst/>
              <a:gdLst/>
              <a:ahLst/>
              <a:cxnLst/>
              <a:rect l="l" t="t" r="r" b="b"/>
              <a:pathLst>
                <a:path w="1225" h="1725" extrusionOk="0">
                  <a:moveTo>
                    <a:pt x="175" y="0"/>
                  </a:moveTo>
                  <a:lnTo>
                    <a:pt x="0" y="75"/>
                  </a:lnTo>
                  <a:lnTo>
                    <a:pt x="100" y="125"/>
                  </a:lnTo>
                  <a:lnTo>
                    <a:pt x="225" y="200"/>
                  </a:lnTo>
                  <a:lnTo>
                    <a:pt x="325" y="275"/>
                  </a:lnTo>
                  <a:lnTo>
                    <a:pt x="400" y="375"/>
                  </a:lnTo>
                  <a:lnTo>
                    <a:pt x="475" y="475"/>
                  </a:lnTo>
                  <a:lnTo>
                    <a:pt x="525" y="600"/>
                  </a:lnTo>
                  <a:lnTo>
                    <a:pt x="550" y="725"/>
                  </a:lnTo>
                  <a:lnTo>
                    <a:pt x="550" y="850"/>
                  </a:lnTo>
                  <a:lnTo>
                    <a:pt x="550" y="1000"/>
                  </a:lnTo>
                  <a:lnTo>
                    <a:pt x="525" y="1125"/>
                  </a:lnTo>
                  <a:lnTo>
                    <a:pt x="475" y="1225"/>
                  </a:lnTo>
                  <a:lnTo>
                    <a:pt x="400" y="1350"/>
                  </a:lnTo>
                  <a:lnTo>
                    <a:pt x="325" y="1425"/>
                  </a:lnTo>
                  <a:lnTo>
                    <a:pt x="225" y="1525"/>
                  </a:lnTo>
                  <a:lnTo>
                    <a:pt x="100" y="1575"/>
                  </a:lnTo>
                  <a:lnTo>
                    <a:pt x="0" y="1625"/>
                  </a:lnTo>
                  <a:lnTo>
                    <a:pt x="175" y="1700"/>
                  </a:lnTo>
                  <a:lnTo>
                    <a:pt x="375" y="1725"/>
                  </a:lnTo>
                  <a:lnTo>
                    <a:pt x="550" y="1700"/>
                  </a:lnTo>
                  <a:lnTo>
                    <a:pt x="700" y="1650"/>
                  </a:lnTo>
                  <a:lnTo>
                    <a:pt x="850" y="1575"/>
                  </a:lnTo>
                  <a:lnTo>
                    <a:pt x="975" y="1475"/>
                  </a:lnTo>
                  <a:lnTo>
                    <a:pt x="1100" y="1350"/>
                  </a:lnTo>
                  <a:lnTo>
                    <a:pt x="1175" y="1200"/>
                  </a:lnTo>
                  <a:lnTo>
                    <a:pt x="1225" y="1025"/>
                  </a:lnTo>
                  <a:lnTo>
                    <a:pt x="1225" y="850"/>
                  </a:lnTo>
                  <a:lnTo>
                    <a:pt x="1225" y="675"/>
                  </a:lnTo>
                  <a:lnTo>
                    <a:pt x="1175" y="525"/>
                  </a:lnTo>
                  <a:lnTo>
                    <a:pt x="1100" y="375"/>
                  </a:lnTo>
                  <a:lnTo>
                    <a:pt x="975" y="250"/>
                  </a:lnTo>
                  <a:lnTo>
                    <a:pt x="850" y="125"/>
                  </a:lnTo>
                  <a:lnTo>
                    <a:pt x="700" y="5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2627000" y="1483675"/>
              <a:ext cx="43125" cy="43125"/>
            </a:xfrm>
            <a:custGeom>
              <a:avLst/>
              <a:gdLst/>
              <a:ahLst/>
              <a:cxnLst/>
              <a:rect l="l" t="t" r="r" b="b"/>
              <a:pathLst>
                <a:path w="1725" h="1725" extrusionOk="0">
                  <a:moveTo>
                    <a:pt x="700" y="0"/>
                  </a:moveTo>
                  <a:lnTo>
                    <a:pt x="525" y="50"/>
                  </a:lnTo>
                  <a:lnTo>
                    <a:pt x="375" y="150"/>
                  </a:lnTo>
                  <a:lnTo>
                    <a:pt x="250" y="250"/>
                  </a:lnTo>
                  <a:lnTo>
                    <a:pt x="150" y="375"/>
                  </a:lnTo>
                  <a:lnTo>
                    <a:pt x="75" y="525"/>
                  </a:lnTo>
                  <a:lnTo>
                    <a:pt x="25" y="675"/>
                  </a:lnTo>
                  <a:lnTo>
                    <a:pt x="0" y="850"/>
                  </a:lnTo>
                  <a:lnTo>
                    <a:pt x="25" y="1025"/>
                  </a:lnTo>
                  <a:lnTo>
                    <a:pt x="75" y="1200"/>
                  </a:lnTo>
                  <a:lnTo>
                    <a:pt x="150" y="1350"/>
                  </a:lnTo>
                  <a:lnTo>
                    <a:pt x="250" y="1475"/>
                  </a:lnTo>
                  <a:lnTo>
                    <a:pt x="375" y="1575"/>
                  </a:lnTo>
                  <a:lnTo>
                    <a:pt x="525" y="1650"/>
                  </a:lnTo>
                  <a:lnTo>
                    <a:pt x="700" y="1700"/>
                  </a:lnTo>
                  <a:lnTo>
                    <a:pt x="875" y="1725"/>
                  </a:lnTo>
                  <a:lnTo>
                    <a:pt x="1050" y="1700"/>
                  </a:lnTo>
                  <a:lnTo>
                    <a:pt x="1200" y="1650"/>
                  </a:lnTo>
                  <a:lnTo>
                    <a:pt x="1350" y="1575"/>
                  </a:lnTo>
                  <a:lnTo>
                    <a:pt x="1475" y="1475"/>
                  </a:lnTo>
                  <a:lnTo>
                    <a:pt x="1575" y="1350"/>
                  </a:lnTo>
                  <a:lnTo>
                    <a:pt x="1675" y="1200"/>
                  </a:lnTo>
                  <a:lnTo>
                    <a:pt x="1725" y="1025"/>
                  </a:lnTo>
                  <a:lnTo>
                    <a:pt x="1725" y="850"/>
                  </a:lnTo>
                  <a:lnTo>
                    <a:pt x="1725" y="675"/>
                  </a:lnTo>
                  <a:lnTo>
                    <a:pt x="1675" y="525"/>
                  </a:lnTo>
                  <a:lnTo>
                    <a:pt x="1575" y="375"/>
                  </a:lnTo>
                  <a:lnTo>
                    <a:pt x="1475" y="250"/>
                  </a:lnTo>
                  <a:lnTo>
                    <a:pt x="1350" y="150"/>
                  </a:lnTo>
                  <a:lnTo>
                    <a:pt x="1200" y="5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2638875" y="1483675"/>
              <a:ext cx="31250" cy="43125"/>
            </a:xfrm>
            <a:custGeom>
              <a:avLst/>
              <a:gdLst/>
              <a:ahLst/>
              <a:cxnLst/>
              <a:rect l="l" t="t" r="r" b="b"/>
              <a:pathLst>
                <a:path w="1250" h="1725" extrusionOk="0">
                  <a:moveTo>
                    <a:pt x="400" y="0"/>
                  </a:moveTo>
                  <a:lnTo>
                    <a:pt x="200" y="25"/>
                  </a:lnTo>
                  <a:lnTo>
                    <a:pt x="0" y="75"/>
                  </a:lnTo>
                  <a:lnTo>
                    <a:pt x="125" y="125"/>
                  </a:lnTo>
                  <a:lnTo>
                    <a:pt x="250" y="200"/>
                  </a:lnTo>
                  <a:lnTo>
                    <a:pt x="325" y="275"/>
                  </a:lnTo>
                  <a:lnTo>
                    <a:pt x="425" y="375"/>
                  </a:lnTo>
                  <a:lnTo>
                    <a:pt x="475" y="475"/>
                  </a:lnTo>
                  <a:lnTo>
                    <a:pt x="525" y="600"/>
                  </a:lnTo>
                  <a:lnTo>
                    <a:pt x="575" y="725"/>
                  </a:lnTo>
                  <a:lnTo>
                    <a:pt x="575" y="850"/>
                  </a:lnTo>
                  <a:lnTo>
                    <a:pt x="575" y="1000"/>
                  </a:lnTo>
                  <a:lnTo>
                    <a:pt x="525" y="1125"/>
                  </a:lnTo>
                  <a:lnTo>
                    <a:pt x="475" y="1250"/>
                  </a:lnTo>
                  <a:lnTo>
                    <a:pt x="425" y="1350"/>
                  </a:lnTo>
                  <a:lnTo>
                    <a:pt x="325" y="1450"/>
                  </a:lnTo>
                  <a:lnTo>
                    <a:pt x="250" y="1525"/>
                  </a:lnTo>
                  <a:lnTo>
                    <a:pt x="125" y="1600"/>
                  </a:lnTo>
                  <a:lnTo>
                    <a:pt x="0" y="1625"/>
                  </a:lnTo>
                  <a:lnTo>
                    <a:pt x="200" y="1700"/>
                  </a:lnTo>
                  <a:lnTo>
                    <a:pt x="400" y="1725"/>
                  </a:lnTo>
                  <a:lnTo>
                    <a:pt x="575" y="1700"/>
                  </a:lnTo>
                  <a:lnTo>
                    <a:pt x="725" y="1650"/>
                  </a:lnTo>
                  <a:lnTo>
                    <a:pt x="875" y="1575"/>
                  </a:lnTo>
                  <a:lnTo>
                    <a:pt x="1000" y="1475"/>
                  </a:lnTo>
                  <a:lnTo>
                    <a:pt x="1100" y="1350"/>
                  </a:lnTo>
                  <a:lnTo>
                    <a:pt x="1200" y="1200"/>
                  </a:lnTo>
                  <a:lnTo>
                    <a:pt x="1250" y="1025"/>
                  </a:lnTo>
                  <a:lnTo>
                    <a:pt x="1250" y="850"/>
                  </a:lnTo>
                  <a:lnTo>
                    <a:pt x="1250" y="675"/>
                  </a:lnTo>
                  <a:lnTo>
                    <a:pt x="1200" y="525"/>
                  </a:lnTo>
                  <a:lnTo>
                    <a:pt x="1100" y="375"/>
                  </a:lnTo>
                  <a:lnTo>
                    <a:pt x="1000" y="250"/>
                  </a:lnTo>
                  <a:lnTo>
                    <a:pt x="875" y="150"/>
                  </a:lnTo>
                  <a:lnTo>
                    <a:pt x="725" y="50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2538250" y="1372425"/>
              <a:ext cx="43125" cy="43125"/>
            </a:xfrm>
            <a:custGeom>
              <a:avLst/>
              <a:gdLst/>
              <a:ahLst/>
              <a:cxnLst/>
              <a:rect l="l" t="t" r="r" b="b"/>
              <a:pathLst>
                <a:path w="1725" h="1725" extrusionOk="0">
                  <a:moveTo>
                    <a:pt x="875" y="0"/>
                  </a:moveTo>
                  <a:lnTo>
                    <a:pt x="700" y="25"/>
                  </a:lnTo>
                  <a:lnTo>
                    <a:pt x="525" y="75"/>
                  </a:lnTo>
                  <a:lnTo>
                    <a:pt x="375" y="150"/>
                  </a:lnTo>
                  <a:lnTo>
                    <a:pt x="250" y="250"/>
                  </a:lnTo>
                  <a:lnTo>
                    <a:pt x="150" y="375"/>
                  </a:lnTo>
                  <a:lnTo>
                    <a:pt x="75" y="525"/>
                  </a:lnTo>
                  <a:lnTo>
                    <a:pt x="25" y="700"/>
                  </a:lnTo>
                  <a:lnTo>
                    <a:pt x="0" y="875"/>
                  </a:lnTo>
                  <a:lnTo>
                    <a:pt x="25" y="1050"/>
                  </a:lnTo>
                  <a:lnTo>
                    <a:pt x="75" y="1200"/>
                  </a:lnTo>
                  <a:lnTo>
                    <a:pt x="150" y="1350"/>
                  </a:lnTo>
                  <a:lnTo>
                    <a:pt x="250" y="1475"/>
                  </a:lnTo>
                  <a:lnTo>
                    <a:pt x="375" y="1600"/>
                  </a:lnTo>
                  <a:lnTo>
                    <a:pt x="525" y="1675"/>
                  </a:lnTo>
                  <a:lnTo>
                    <a:pt x="700" y="1725"/>
                  </a:lnTo>
                  <a:lnTo>
                    <a:pt x="1050" y="1725"/>
                  </a:lnTo>
                  <a:lnTo>
                    <a:pt x="1200" y="1675"/>
                  </a:lnTo>
                  <a:lnTo>
                    <a:pt x="1350" y="1600"/>
                  </a:lnTo>
                  <a:lnTo>
                    <a:pt x="1475" y="1475"/>
                  </a:lnTo>
                  <a:lnTo>
                    <a:pt x="1575" y="1350"/>
                  </a:lnTo>
                  <a:lnTo>
                    <a:pt x="1650" y="1200"/>
                  </a:lnTo>
                  <a:lnTo>
                    <a:pt x="1700" y="1050"/>
                  </a:lnTo>
                  <a:lnTo>
                    <a:pt x="1725" y="875"/>
                  </a:lnTo>
                  <a:lnTo>
                    <a:pt x="1700" y="700"/>
                  </a:lnTo>
                  <a:lnTo>
                    <a:pt x="1650" y="525"/>
                  </a:lnTo>
                  <a:lnTo>
                    <a:pt x="1575" y="375"/>
                  </a:lnTo>
                  <a:lnTo>
                    <a:pt x="1475" y="250"/>
                  </a:lnTo>
                  <a:lnTo>
                    <a:pt x="1350" y="150"/>
                  </a:lnTo>
                  <a:lnTo>
                    <a:pt x="1200" y="75"/>
                  </a:lnTo>
                  <a:lnTo>
                    <a:pt x="1050" y="25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CC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2"/>
            <p:cNvSpPr/>
            <p:nvPr/>
          </p:nvSpPr>
          <p:spPr>
            <a:xfrm>
              <a:off x="2550125" y="1372425"/>
              <a:ext cx="31250" cy="43125"/>
            </a:xfrm>
            <a:custGeom>
              <a:avLst/>
              <a:gdLst/>
              <a:ahLst/>
              <a:cxnLst/>
              <a:rect l="l" t="t" r="r" b="b"/>
              <a:pathLst>
                <a:path w="1250" h="1725" extrusionOk="0">
                  <a:moveTo>
                    <a:pt x="400" y="0"/>
                  </a:moveTo>
                  <a:lnTo>
                    <a:pt x="200" y="25"/>
                  </a:lnTo>
                  <a:lnTo>
                    <a:pt x="0" y="100"/>
                  </a:lnTo>
                  <a:lnTo>
                    <a:pt x="125" y="150"/>
                  </a:lnTo>
                  <a:lnTo>
                    <a:pt x="225" y="200"/>
                  </a:lnTo>
                  <a:lnTo>
                    <a:pt x="325" y="300"/>
                  </a:lnTo>
                  <a:lnTo>
                    <a:pt x="425" y="375"/>
                  </a:lnTo>
                  <a:lnTo>
                    <a:pt x="475" y="500"/>
                  </a:lnTo>
                  <a:lnTo>
                    <a:pt x="525" y="600"/>
                  </a:lnTo>
                  <a:lnTo>
                    <a:pt x="575" y="725"/>
                  </a:lnTo>
                  <a:lnTo>
                    <a:pt x="575" y="875"/>
                  </a:lnTo>
                  <a:lnTo>
                    <a:pt x="575" y="1000"/>
                  </a:lnTo>
                  <a:lnTo>
                    <a:pt x="525" y="1125"/>
                  </a:lnTo>
                  <a:lnTo>
                    <a:pt x="475" y="1250"/>
                  </a:lnTo>
                  <a:lnTo>
                    <a:pt x="425" y="1350"/>
                  </a:lnTo>
                  <a:lnTo>
                    <a:pt x="325" y="1450"/>
                  </a:lnTo>
                  <a:lnTo>
                    <a:pt x="225" y="1525"/>
                  </a:lnTo>
                  <a:lnTo>
                    <a:pt x="125" y="1600"/>
                  </a:lnTo>
                  <a:lnTo>
                    <a:pt x="0" y="1650"/>
                  </a:lnTo>
                  <a:lnTo>
                    <a:pt x="200" y="1725"/>
                  </a:lnTo>
                  <a:lnTo>
                    <a:pt x="575" y="1725"/>
                  </a:lnTo>
                  <a:lnTo>
                    <a:pt x="725" y="1675"/>
                  </a:lnTo>
                  <a:lnTo>
                    <a:pt x="875" y="1600"/>
                  </a:lnTo>
                  <a:lnTo>
                    <a:pt x="1000" y="1475"/>
                  </a:lnTo>
                  <a:lnTo>
                    <a:pt x="1100" y="1350"/>
                  </a:lnTo>
                  <a:lnTo>
                    <a:pt x="1175" y="1200"/>
                  </a:lnTo>
                  <a:lnTo>
                    <a:pt x="1225" y="1050"/>
                  </a:lnTo>
                  <a:lnTo>
                    <a:pt x="1250" y="875"/>
                  </a:lnTo>
                  <a:lnTo>
                    <a:pt x="1225" y="700"/>
                  </a:lnTo>
                  <a:lnTo>
                    <a:pt x="1175" y="525"/>
                  </a:lnTo>
                  <a:lnTo>
                    <a:pt x="1100" y="375"/>
                  </a:lnTo>
                  <a:lnTo>
                    <a:pt x="1000" y="250"/>
                  </a:lnTo>
                  <a:lnTo>
                    <a:pt x="875" y="150"/>
                  </a:lnTo>
                  <a:lnTo>
                    <a:pt x="725" y="75"/>
                  </a:lnTo>
                  <a:lnTo>
                    <a:pt x="575" y="2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2"/>
            <p:cNvSpPr/>
            <p:nvPr/>
          </p:nvSpPr>
          <p:spPr>
            <a:xfrm>
              <a:off x="2728875" y="1392425"/>
              <a:ext cx="103125" cy="103125"/>
            </a:xfrm>
            <a:custGeom>
              <a:avLst/>
              <a:gdLst/>
              <a:ahLst/>
              <a:cxnLst/>
              <a:rect l="l" t="t" r="r" b="b"/>
              <a:pathLst>
                <a:path w="4125" h="4125" extrusionOk="0">
                  <a:moveTo>
                    <a:pt x="1850" y="0"/>
                  </a:moveTo>
                  <a:lnTo>
                    <a:pt x="1650" y="50"/>
                  </a:lnTo>
                  <a:lnTo>
                    <a:pt x="1450" y="100"/>
                  </a:lnTo>
                  <a:lnTo>
                    <a:pt x="1250" y="175"/>
                  </a:lnTo>
                  <a:lnTo>
                    <a:pt x="1075" y="250"/>
                  </a:lnTo>
                  <a:lnTo>
                    <a:pt x="900" y="350"/>
                  </a:lnTo>
                  <a:lnTo>
                    <a:pt x="750" y="475"/>
                  </a:lnTo>
                  <a:lnTo>
                    <a:pt x="600" y="600"/>
                  </a:lnTo>
                  <a:lnTo>
                    <a:pt x="475" y="750"/>
                  </a:lnTo>
                  <a:lnTo>
                    <a:pt x="350" y="900"/>
                  </a:lnTo>
                  <a:lnTo>
                    <a:pt x="250" y="1075"/>
                  </a:lnTo>
                  <a:lnTo>
                    <a:pt x="150" y="1250"/>
                  </a:lnTo>
                  <a:lnTo>
                    <a:pt x="100" y="1450"/>
                  </a:lnTo>
                  <a:lnTo>
                    <a:pt x="50" y="1650"/>
                  </a:lnTo>
                  <a:lnTo>
                    <a:pt x="0" y="1850"/>
                  </a:lnTo>
                  <a:lnTo>
                    <a:pt x="0" y="2050"/>
                  </a:lnTo>
                  <a:lnTo>
                    <a:pt x="0" y="2275"/>
                  </a:lnTo>
                  <a:lnTo>
                    <a:pt x="50" y="2475"/>
                  </a:lnTo>
                  <a:lnTo>
                    <a:pt x="100" y="2675"/>
                  </a:lnTo>
                  <a:lnTo>
                    <a:pt x="150" y="2875"/>
                  </a:lnTo>
                  <a:lnTo>
                    <a:pt x="250" y="3050"/>
                  </a:lnTo>
                  <a:lnTo>
                    <a:pt x="350" y="3225"/>
                  </a:lnTo>
                  <a:lnTo>
                    <a:pt x="475" y="3375"/>
                  </a:lnTo>
                  <a:lnTo>
                    <a:pt x="600" y="3525"/>
                  </a:lnTo>
                  <a:lnTo>
                    <a:pt x="750" y="3650"/>
                  </a:lnTo>
                  <a:lnTo>
                    <a:pt x="900" y="3775"/>
                  </a:lnTo>
                  <a:lnTo>
                    <a:pt x="1075" y="3875"/>
                  </a:lnTo>
                  <a:lnTo>
                    <a:pt x="1250" y="3950"/>
                  </a:lnTo>
                  <a:lnTo>
                    <a:pt x="1450" y="4025"/>
                  </a:lnTo>
                  <a:lnTo>
                    <a:pt x="1650" y="4075"/>
                  </a:lnTo>
                  <a:lnTo>
                    <a:pt x="1850" y="4100"/>
                  </a:lnTo>
                  <a:lnTo>
                    <a:pt x="2050" y="4125"/>
                  </a:lnTo>
                  <a:lnTo>
                    <a:pt x="2275" y="4100"/>
                  </a:lnTo>
                  <a:lnTo>
                    <a:pt x="2475" y="4075"/>
                  </a:lnTo>
                  <a:lnTo>
                    <a:pt x="2675" y="4025"/>
                  </a:lnTo>
                  <a:lnTo>
                    <a:pt x="2850" y="3950"/>
                  </a:lnTo>
                  <a:lnTo>
                    <a:pt x="3050" y="3875"/>
                  </a:lnTo>
                  <a:lnTo>
                    <a:pt x="3200" y="3775"/>
                  </a:lnTo>
                  <a:lnTo>
                    <a:pt x="3375" y="3650"/>
                  </a:lnTo>
                  <a:lnTo>
                    <a:pt x="3525" y="3525"/>
                  </a:lnTo>
                  <a:lnTo>
                    <a:pt x="3650" y="3375"/>
                  </a:lnTo>
                  <a:lnTo>
                    <a:pt x="3775" y="3225"/>
                  </a:lnTo>
                  <a:lnTo>
                    <a:pt x="3875" y="3050"/>
                  </a:lnTo>
                  <a:lnTo>
                    <a:pt x="3950" y="2875"/>
                  </a:lnTo>
                  <a:lnTo>
                    <a:pt x="4025" y="2675"/>
                  </a:lnTo>
                  <a:lnTo>
                    <a:pt x="4075" y="2475"/>
                  </a:lnTo>
                  <a:lnTo>
                    <a:pt x="4100" y="2275"/>
                  </a:lnTo>
                  <a:lnTo>
                    <a:pt x="4125" y="2050"/>
                  </a:lnTo>
                  <a:lnTo>
                    <a:pt x="4100" y="1850"/>
                  </a:lnTo>
                  <a:lnTo>
                    <a:pt x="4075" y="1650"/>
                  </a:lnTo>
                  <a:lnTo>
                    <a:pt x="4025" y="1450"/>
                  </a:lnTo>
                  <a:lnTo>
                    <a:pt x="3950" y="1250"/>
                  </a:lnTo>
                  <a:lnTo>
                    <a:pt x="3875" y="1075"/>
                  </a:lnTo>
                  <a:lnTo>
                    <a:pt x="3775" y="900"/>
                  </a:lnTo>
                  <a:lnTo>
                    <a:pt x="3650" y="750"/>
                  </a:lnTo>
                  <a:lnTo>
                    <a:pt x="3525" y="600"/>
                  </a:lnTo>
                  <a:lnTo>
                    <a:pt x="3375" y="475"/>
                  </a:lnTo>
                  <a:lnTo>
                    <a:pt x="3200" y="350"/>
                  </a:lnTo>
                  <a:lnTo>
                    <a:pt x="3050" y="250"/>
                  </a:lnTo>
                  <a:lnTo>
                    <a:pt x="2850" y="175"/>
                  </a:lnTo>
                  <a:lnTo>
                    <a:pt x="2675" y="100"/>
                  </a:lnTo>
                  <a:lnTo>
                    <a:pt x="2475" y="50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>
              <a:off x="2765125" y="1392425"/>
              <a:ext cx="66875" cy="103125"/>
            </a:xfrm>
            <a:custGeom>
              <a:avLst/>
              <a:gdLst/>
              <a:ahLst/>
              <a:cxnLst/>
              <a:rect l="l" t="t" r="r" b="b"/>
              <a:pathLst>
                <a:path w="2675" h="4125" extrusionOk="0">
                  <a:moveTo>
                    <a:pt x="600" y="0"/>
                  </a:moveTo>
                  <a:lnTo>
                    <a:pt x="300" y="25"/>
                  </a:lnTo>
                  <a:lnTo>
                    <a:pt x="0" y="100"/>
                  </a:lnTo>
                  <a:lnTo>
                    <a:pt x="175" y="125"/>
                  </a:lnTo>
                  <a:lnTo>
                    <a:pt x="375" y="150"/>
                  </a:lnTo>
                  <a:lnTo>
                    <a:pt x="550" y="200"/>
                  </a:lnTo>
                  <a:lnTo>
                    <a:pt x="725" y="275"/>
                  </a:lnTo>
                  <a:lnTo>
                    <a:pt x="875" y="350"/>
                  </a:lnTo>
                  <a:lnTo>
                    <a:pt x="1050" y="450"/>
                  </a:lnTo>
                  <a:lnTo>
                    <a:pt x="1175" y="575"/>
                  </a:lnTo>
                  <a:lnTo>
                    <a:pt x="1325" y="700"/>
                  </a:lnTo>
                  <a:lnTo>
                    <a:pt x="1425" y="850"/>
                  </a:lnTo>
                  <a:lnTo>
                    <a:pt x="1550" y="1000"/>
                  </a:lnTo>
                  <a:lnTo>
                    <a:pt x="1625" y="1150"/>
                  </a:lnTo>
                  <a:lnTo>
                    <a:pt x="1725" y="1325"/>
                  </a:lnTo>
                  <a:lnTo>
                    <a:pt x="1775" y="1500"/>
                  </a:lnTo>
                  <a:lnTo>
                    <a:pt x="1825" y="1675"/>
                  </a:lnTo>
                  <a:lnTo>
                    <a:pt x="1850" y="1875"/>
                  </a:lnTo>
                  <a:lnTo>
                    <a:pt x="1850" y="2050"/>
                  </a:lnTo>
                  <a:lnTo>
                    <a:pt x="1850" y="2250"/>
                  </a:lnTo>
                  <a:lnTo>
                    <a:pt x="1825" y="2450"/>
                  </a:lnTo>
                  <a:lnTo>
                    <a:pt x="1775" y="2625"/>
                  </a:lnTo>
                  <a:lnTo>
                    <a:pt x="1725" y="2800"/>
                  </a:lnTo>
                  <a:lnTo>
                    <a:pt x="1625" y="2975"/>
                  </a:lnTo>
                  <a:lnTo>
                    <a:pt x="1550" y="3125"/>
                  </a:lnTo>
                  <a:lnTo>
                    <a:pt x="1425" y="3275"/>
                  </a:lnTo>
                  <a:lnTo>
                    <a:pt x="1325" y="3425"/>
                  </a:lnTo>
                  <a:lnTo>
                    <a:pt x="1175" y="3550"/>
                  </a:lnTo>
                  <a:lnTo>
                    <a:pt x="1050" y="3650"/>
                  </a:lnTo>
                  <a:lnTo>
                    <a:pt x="875" y="3750"/>
                  </a:lnTo>
                  <a:lnTo>
                    <a:pt x="725" y="3850"/>
                  </a:lnTo>
                  <a:lnTo>
                    <a:pt x="550" y="3925"/>
                  </a:lnTo>
                  <a:lnTo>
                    <a:pt x="375" y="3975"/>
                  </a:lnTo>
                  <a:lnTo>
                    <a:pt x="175" y="4000"/>
                  </a:lnTo>
                  <a:lnTo>
                    <a:pt x="0" y="4025"/>
                  </a:lnTo>
                  <a:lnTo>
                    <a:pt x="300" y="4100"/>
                  </a:lnTo>
                  <a:lnTo>
                    <a:pt x="600" y="4125"/>
                  </a:lnTo>
                  <a:lnTo>
                    <a:pt x="825" y="4100"/>
                  </a:lnTo>
                  <a:lnTo>
                    <a:pt x="1025" y="4075"/>
                  </a:lnTo>
                  <a:lnTo>
                    <a:pt x="1225" y="4025"/>
                  </a:lnTo>
                  <a:lnTo>
                    <a:pt x="1400" y="3950"/>
                  </a:lnTo>
                  <a:lnTo>
                    <a:pt x="1600" y="3875"/>
                  </a:lnTo>
                  <a:lnTo>
                    <a:pt x="1750" y="3775"/>
                  </a:lnTo>
                  <a:lnTo>
                    <a:pt x="1925" y="3650"/>
                  </a:lnTo>
                  <a:lnTo>
                    <a:pt x="2075" y="3525"/>
                  </a:lnTo>
                  <a:lnTo>
                    <a:pt x="2200" y="3375"/>
                  </a:lnTo>
                  <a:lnTo>
                    <a:pt x="2325" y="3225"/>
                  </a:lnTo>
                  <a:lnTo>
                    <a:pt x="2425" y="3050"/>
                  </a:lnTo>
                  <a:lnTo>
                    <a:pt x="2500" y="2875"/>
                  </a:lnTo>
                  <a:lnTo>
                    <a:pt x="2575" y="2675"/>
                  </a:lnTo>
                  <a:lnTo>
                    <a:pt x="2625" y="2475"/>
                  </a:lnTo>
                  <a:lnTo>
                    <a:pt x="2650" y="2275"/>
                  </a:lnTo>
                  <a:lnTo>
                    <a:pt x="2675" y="2050"/>
                  </a:lnTo>
                  <a:lnTo>
                    <a:pt x="2650" y="1850"/>
                  </a:lnTo>
                  <a:lnTo>
                    <a:pt x="2625" y="1650"/>
                  </a:lnTo>
                  <a:lnTo>
                    <a:pt x="2575" y="1450"/>
                  </a:lnTo>
                  <a:lnTo>
                    <a:pt x="2500" y="1250"/>
                  </a:lnTo>
                  <a:lnTo>
                    <a:pt x="2425" y="1075"/>
                  </a:lnTo>
                  <a:lnTo>
                    <a:pt x="2325" y="900"/>
                  </a:lnTo>
                  <a:lnTo>
                    <a:pt x="2200" y="750"/>
                  </a:lnTo>
                  <a:lnTo>
                    <a:pt x="2075" y="600"/>
                  </a:lnTo>
                  <a:lnTo>
                    <a:pt x="1925" y="475"/>
                  </a:lnTo>
                  <a:lnTo>
                    <a:pt x="1750" y="350"/>
                  </a:lnTo>
                  <a:lnTo>
                    <a:pt x="1600" y="250"/>
                  </a:lnTo>
                  <a:lnTo>
                    <a:pt x="1400" y="175"/>
                  </a:lnTo>
                  <a:lnTo>
                    <a:pt x="1225" y="100"/>
                  </a:lnTo>
                  <a:lnTo>
                    <a:pt x="1025" y="50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2"/>
            <p:cNvSpPr/>
            <p:nvPr/>
          </p:nvSpPr>
          <p:spPr>
            <a:xfrm>
              <a:off x="2760125" y="1408050"/>
              <a:ext cx="40625" cy="71875"/>
            </a:xfrm>
            <a:custGeom>
              <a:avLst/>
              <a:gdLst/>
              <a:ahLst/>
              <a:cxnLst/>
              <a:rect l="l" t="t" r="r" b="b"/>
              <a:pathLst>
                <a:path w="1625" h="2875" extrusionOk="0">
                  <a:moveTo>
                    <a:pt x="800" y="0"/>
                  </a:moveTo>
                  <a:lnTo>
                    <a:pt x="700" y="25"/>
                  </a:lnTo>
                  <a:lnTo>
                    <a:pt x="625" y="75"/>
                  </a:lnTo>
                  <a:lnTo>
                    <a:pt x="575" y="150"/>
                  </a:lnTo>
                  <a:lnTo>
                    <a:pt x="575" y="250"/>
                  </a:lnTo>
                  <a:lnTo>
                    <a:pt x="575" y="350"/>
                  </a:lnTo>
                  <a:lnTo>
                    <a:pt x="450" y="375"/>
                  </a:lnTo>
                  <a:lnTo>
                    <a:pt x="325" y="425"/>
                  </a:lnTo>
                  <a:lnTo>
                    <a:pt x="250" y="500"/>
                  </a:lnTo>
                  <a:lnTo>
                    <a:pt x="150" y="575"/>
                  </a:lnTo>
                  <a:lnTo>
                    <a:pt x="75" y="675"/>
                  </a:lnTo>
                  <a:lnTo>
                    <a:pt x="25" y="775"/>
                  </a:lnTo>
                  <a:lnTo>
                    <a:pt x="0" y="900"/>
                  </a:lnTo>
                  <a:lnTo>
                    <a:pt x="0" y="1025"/>
                  </a:lnTo>
                  <a:lnTo>
                    <a:pt x="0" y="1150"/>
                  </a:lnTo>
                  <a:lnTo>
                    <a:pt x="50" y="1275"/>
                  </a:lnTo>
                  <a:lnTo>
                    <a:pt x="100" y="1400"/>
                  </a:lnTo>
                  <a:lnTo>
                    <a:pt x="200" y="1500"/>
                  </a:lnTo>
                  <a:lnTo>
                    <a:pt x="300" y="1575"/>
                  </a:lnTo>
                  <a:lnTo>
                    <a:pt x="400" y="1650"/>
                  </a:lnTo>
                  <a:lnTo>
                    <a:pt x="525" y="1675"/>
                  </a:lnTo>
                  <a:lnTo>
                    <a:pt x="675" y="1700"/>
                  </a:lnTo>
                  <a:lnTo>
                    <a:pt x="950" y="1700"/>
                  </a:lnTo>
                  <a:lnTo>
                    <a:pt x="1025" y="1725"/>
                  </a:lnTo>
                  <a:lnTo>
                    <a:pt x="1075" y="1750"/>
                  </a:lnTo>
                  <a:lnTo>
                    <a:pt x="1125" y="1825"/>
                  </a:lnTo>
                  <a:lnTo>
                    <a:pt x="1125" y="1900"/>
                  </a:lnTo>
                  <a:lnTo>
                    <a:pt x="1125" y="1975"/>
                  </a:lnTo>
                  <a:lnTo>
                    <a:pt x="1075" y="2025"/>
                  </a:lnTo>
                  <a:lnTo>
                    <a:pt x="1025" y="2075"/>
                  </a:lnTo>
                  <a:lnTo>
                    <a:pt x="950" y="2100"/>
                  </a:lnTo>
                  <a:lnTo>
                    <a:pt x="675" y="2100"/>
                  </a:lnTo>
                  <a:lnTo>
                    <a:pt x="625" y="2075"/>
                  </a:lnTo>
                  <a:lnTo>
                    <a:pt x="575" y="2050"/>
                  </a:lnTo>
                  <a:lnTo>
                    <a:pt x="525" y="2025"/>
                  </a:lnTo>
                  <a:lnTo>
                    <a:pt x="500" y="1975"/>
                  </a:lnTo>
                  <a:lnTo>
                    <a:pt x="425" y="1900"/>
                  </a:lnTo>
                  <a:lnTo>
                    <a:pt x="350" y="1850"/>
                  </a:lnTo>
                  <a:lnTo>
                    <a:pt x="275" y="1825"/>
                  </a:lnTo>
                  <a:lnTo>
                    <a:pt x="175" y="1850"/>
                  </a:lnTo>
                  <a:lnTo>
                    <a:pt x="100" y="1900"/>
                  </a:lnTo>
                  <a:lnTo>
                    <a:pt x="50" y="1975"/>
                  </a:lnTo>
                  <a:lnTo>
                    <a:pt x="25" y="2075"/>
                  </a:lnTo>
                  <a:lnTo>
                    <a:pt x="50" y="2150"/>
                  </a:lnTo>
                  <a:lnTo>
                    <a:pt x="125" y="2300"/>
                  </a:lnTo>
                  <a:lnTo>
                    <a:pt x="250" y="2425"/>
                  </a:lnTo>
                  <a:lnTo>
                    <a:pt x="400" y="2525"/>
                  </a:lnTo>
                  <a:lnTo>
                    <a:pt x="575" y="2575"/>
                  </a:lnTo>
                  <a:lnTo>
                    <a:pt x="575" y="2625"/>
                  </a:lnTo>
                  <a:lnTo>
                    <a:pt x="575" y="2725"/>
                  </a:lnTo>
                  <a:lnTo>
                    <a:pt x="625" y="2800"/>
                  </a:lnTo>
                  <a:lnTo>
                    <a:pt x="700" y="2850"/>
                  </a:lnTo>
                  <a:lnTo>
                    <a:pt x="800" y="2875"/>
                  </a:lnTo>
                  <a:lnTo>
                    <a:pt x="900" y="2850"/>
                  </a:lnTo>
                  <a:lnTo>
                    <a:pt x="975" y="2800"/>
                  </a:lnTo>
                  <a:lnTo>
                    <a:pt x="1025" y="2725"/>
                  </a:lnTo>
                  <a:lnTo>
                    <a:pt x="1050" y="2625"/>
                  </a:lnTo>
                  <a:lnTo>
                    <a:pt x="1050" y="2575"/>
                  </a:lnTo>
                  <a:lnTo>
                    <a:pt x="1175" y="2525"/>
                  </a:lnTo>
                  <a:lnTo>
                    <a:pt x="1275" y="2475"/>
                  </a:lnTo>
                  <a:lnTo>
                    <a:pt x="1375" y="2425"/>
                  </a:lnTo>
                  <a:lnTo>
                    <a:pt x="1450" y="2350"/>
                  </a:lnTo>
                  <a:lnTo>
                    <a:pt x="1525" y="2250"/>
                  </a:lnTo>
                  <a:lnTo>
                    <a:pt x="1575" y="2125"/>
                  </a:lnTo>
                  <a:lnTo>
                    <a:pt x="1600" y="2025"/>
                  </a:lnTo>
                  <a:lnTo>
                    <a:pt x="1625" y="1900"/>
                  </a:lnTo>
                  <a:lnTo>
                    <a:pt x="1600" y="1750"/>
                  </a:lnTo>
                  <a:lnTo>
                    <a:pt x="1575" y="1625"/>
                  </a:lnTo>
                  <a:lnTo>
                    <a:pt x="1500" y="1500"/>
                  </a:lnTo>
                  <a:lnTo>
                    <a:pt x="1425" y="1400"/>
                  </a:lnTo>
                  <a:lnTo>
                    <a:pt x="1325" y="1325"/>
                  </a:lnTo>
                  <a:lnTo>
                    <a:pt x="1200" y="1275"/>
                  </a:lnTo>
                  <a:lnTo>
                    <a:pt x="1075" y="1225"/>
                  </a:lnTo>
                  <a:lnTo>
                    <a:pt x="950" y="1200"/>
                  </a:lnTo>
                  <a:lnTo>
                    <a:pt x="600" y="1200"/>
                  </a:lnTo>
                  <a:lnTo>
                    <a:pt x="525" y="1150"/>
                  </a:lnTo>
                  <a:lnTo>
                    <a:pt x="500" y="1100"/>
                  </a:lnTo>
                  <a:lnTo>
                    <a:pt x="475" y="1025"/>
                  </a:lnTo>
                  <a:lnTo>
                    <a:pt x="500" y="925"/>
                  </a:lnTo>
                  <a:lnTo>
                    <a:pt x="525" y="875"/>
                  </a:lnTo>
                  <a:lnTo>
                    <a:pt x="600" y="825"/>
                  </a:lnTo>
                  <a:lnTo>
                    <a:pt x="950" y="825"/>
                  </a:lnTo>
                  <a:lnTo>
                    <a:pt x="1025" y="850"/>
                  </a:lnTo>
                  <a:lnTo>
                    <a:pt x="1100" y="900"/>
                  </a:lnTo>
                  <a:lnTo>
                    <a:pt x="1175" y="975"/>
                  </a:lnTo>
                  <a:lnTo>
                    <a:pt x="1250" y="1000"/>
                  </a:lnTo>
                  <a:lnTo>
                    <a:pt x="1350" y="1000"/>
                  </a:lnTo>
                  <a:lnTo>
                    <a:pt x="1450" y="975"/>
                  </a:lnTo>
                  <a:lnTo>
                    <a:pt x="1500" y="900"/>
                  </a:lnTo>
                  <a:lnTo>
                    <a:pt x="1550" y="825"/>
                  </a:lnTo>
                  <a:lnTo>
                    <a:pt x="1550" y="725"/>
                  </a:lnTo>
                  <a:lnTo>
                    <a:pt x="1500" y="625"/>
                  </a:lnTo>
                  <a:lnTo>
                    <a:pt x="1425" y="525"/>
                  </a:lnTo>
                  <a:lnTo>
                    <a:pt x="1300" y="450"/>
                  </a:lnTo>
                  <a:lnTo>
                    <a:pt x="1175" y="375"/>
                  </a:lnTo>
                  <a:lnTo>
                    <a:pt x="1050" y="350"/>
                  </a:lnTo>
                  <a:lnTo>
                    <a:pt x="1050" y="250"/>
                  </a:lnTo>
                  <a:lnTo>
                    <a:pt x="1025" y="150"/>
                  </a:lnTo>
                  <a:lnTo>
                    <a:pt x="975" y="75"/>
                  </a:lnTo>
                  <a:lnTo>
                    <a:pt x="900" y="25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rgbClr val="81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2"/>
            <p:cNvSpPr/>
            <p:nvPr/>
          </p:nvSpPr>
          <p:spPr>
            <a:xfrm>
              <a:off x="2853250" y="1461800"/>
              <a:ext cx="30625" cy="21875"/>
            </a:xfrm>
            <a:custGeom>
              <a:avLst/>
              <a:gdLst/>
              <a:ahLst/>
              <a:cxnLst/>
              <a:rect l="l" t="t" r="r" b="b"/>
              <a:pathLst>
                <a:path w="1225" h="8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450" y="800"/>
                  </a:lnTo>
                  <a:lnTo>
                    <a:pt x="525" y="850"/>
                  </a:lnTo>
                  <a:lnTo>
                    <a:pt x="625" y="875"/>
                  </a:lnTo>
                  <a:lnTo>
                    <a:pt x="700" y="850"/>
                  </a:lnTo>
                  <a:lnTo>
                    <a:pt x="800" y="800"/>
                  </a:lnTo>
                  <a:lnTo>
                    <a:pt x="1150" y="425"/>
                  </a:lnTo>
                  <a:lnTo>
                    <a:pt x="1225" y="350"/>
                  </a:lnTo>
                  <a:lnTo>
                    <a:pt x="1225" y="250"/>
                  </a:lnTo>
                  <a:lnTo>
                    <a:pt x="1225" y="150"/>
                  </a:lnTo>
                  <a:lnTo>
                    <a:pt x="1150" y="75"/>
                  </a:lnTo>
                  <a:lnTo>
                    <a:pt x="1075" y="25"/>
                  </a:lnTo>
                  <a:lnTo>
                    <a:pt x="975" y="0"/>
                  </a:lnTo>
                  <a:lnTo>
                    <a:pt x="900" y="25"/>
                  </a:lnTo>
                  <a:lnTo>
                    <a:pt x="825" y="75"/>
                  </a:lnTo>
                  <a:lnTo>
                    <a:pt x="625" y="275"/>
                  </a:lnTo>
                  <a:lnTo>
                    <a:pt x="425" y="75"/>
                  </a:lnTo>
                  <a:lnTo>
                    <a:pt x="350" y="2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2"/>
            <p:cNvSpPr/>
            <p:nvPr/>
          </p:nvSpPr>
          <p:spPr>
            <a:xfrm>
              <a:off x="2853250" y="1433050"/>
              <a:ext cx="30625" cy="21875"/>
            </a:xfrm>
            <a:custGeom>
              <a:avLst/>
              <a:gdLst/>
              <a:ahLst/>
              <a:cxnLst/>
              <a:rect l="l" t="t" r="r" b="b"/>
              <a:pathLst>
                <a:path w="1225" h="8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450" y="800"/>
                  </a:lnTo>
                  <a:lnTo>
                    <a:pt x="525" y="850"/>
                  </a:lnTo>
                  <a:lnTo>
                    <a:pt x="625" y="875"/>
                  </a:lnTo>
                  <a:lnTo>
                    <a:pt x="700" y="850"/>
                  </a:lnTo>
                  <a:lnTo>
                    <a:pt x="800" y="800"/>
                  </a:lnTo>
                  <a:lnTo>
                    <a:pt x="1150" y="425"/>
                  </a:lnTo>
                  <a:lnTo>
                    <a:pt x="1225" y="350"/>
                  </a:lnTo>
                  <a:lnTo>
                    <a:pt x="1225" y="250"/>
                  </a:lnTo>
                  <a:lnTo>
                    <a:pt x="1225" y="150"/>
                  </a:lnTo>
                  <a:lnTo>
                    <a:pt x="1150" y="75"/>
                  </a:lnTo>
                  <a:lnTo>
                    <a:pt x="1075" y="25"/>
                  </a:lnTo>
                  <a:lnTo>
                    <a:pt x="975" y="0"/>
                  </a:lnTo>
                  <a:lnTo>
                    <a:pt x="900" y="25"/>
                  </a:lnTo>
                  <a:lnTo>
                    <a:pt x="825" y="75"/>
                  </a:lnTo>
                  <a:lnTo>
                    <a:pt x="625" y="275"/>
                  </a:lnTo>
                  <a:lnTo>
                    <a:pt x="425" y="75"/>
                  </a:lnTo>
                  <a:lnTo>
                    <a:pt x="350" y="2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2"/>
            <p:cNvSpPr/>
            <p:nvPr/>
          </p:nvSpPr>
          <p:spPr>
            <a:xfrm>
              <a:off x="2853250" y="1404300"/>
              <a:ext cx="30625" cy="21875"/>
            </a:xfrm>
            <a:custGeom>
              <a:avLst/>
              <a:gdLst/>
              <a:ahLst/>
              <a:cxnLst/>
              <a:rect l="l" t="t" r="r" b="b"/>
              <a:pathLst>
                <a:path w="1225" h="875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25" y="150"/>
                  </a:lnTo>
                  <a:lnTo>
                    <a:pt x="0" y="250"/>
                  </a:lnTo>
                  <a:lnTo>
                    <a:pt x="25" y="350"/>
                  </a:lnTo>
                  <a:lnTo>
                    <a:pt x="75" y="425"/>
                  </a:lnTo>
                  <a:lnTo>
                    <a:pt x="450" y="800"/>
                  </a:lnTo>
                  <a:lnTo>
                    <a:pt x="525" y="850"/>
                  </a:lnTo>
                  <a:lnTo>
                    <a:pt x="625" y="875"/>
                  </a:lnTo>
                  <a:lnTo>
                    <a:pt x="700" y="850"/>
                  </a:lnTo>
                  <a:lnTo>
                    <a:pt x="800" y="800"/>
                  </a:lnTo>
                  <a:lnTo>
                    <a:pt x="1150" y="425"/>
                  </a:lnTo>
                  <a:lnTo>
                    <a:pt x="1225" y="350"/>
                  </a:lnTo>
                  <a:lnTo>
                    <a:pt x="1225" y="250"/>
                  </a:lnTo>
                  <a:lnTo>
                    <a:pt x="1225" y="150"/>
                  </a:lnTo>
                  <a:lnTo>
                    <a:pt x="1150" y="75"/>
                  </a:lnTo>
                  <a:lnTo>
                    <a:pt x="1075" y="25"/>
                  </a:lnTo>
                  <a:lnTo>
                    <a:pt x="975" y="0"/>
                  </a:lnTo>
                  <a:lnTo>
                    <a:pt x="900" y="25"/>
                  </a:lnTo>
                  <a:lnTo>
                    <a:pt x="825" y="75"/>
                  </a:lnTo>
                  <a:lnTo>
                    <a:pt x="625" y="275"/>
                  </a:lnTo>
                  <a:lnTo>
                    <a:pt x="425" y="75"/>
                  </a:lnTo>
                  <a:lnTo>
                    <a:pt x="350" y="2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48"/>
          <p:cNvSpPr/>
          <p:nvPr/>
        </p:nvSpPr>
        <p:spPr>
          <a:xfrm>
            <a:off x="713225" y="497075"/>
            <a:ext cx="3999300" cy="1650600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7" name="Google Shape;1077;p48"/>
          <p:cNvGrpSpPr/>
          <p:nvPr/>
        </p:nvGrpSpPr>
        <p:grpSpPr>
          <a:xfrm>
            <a:off x="4139837" y="649472"/>
            <a:ext cx="420286" cy="106769"/>
            <a:chOff x="2098350" y="467225"/>
            <a:chExt cx="817200" cy="207600"/>
          </a:xfrm>
        </p:grpSpPr>
        <p:sp>
          <p:nvSpPr>
            <p:cNvPr id="1078" name="Google Shape;1078;p48"/>
            <p:cNvSpPr/>
            <p:nvPr/>
          </p:nvSpPr>
          <p:spPr>
            <a:xfrm>
              <a:off x="2098350" y="467225"/>
              <a:ext cx="207600" cy="207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2403150" y="467225"/>
              <a:ext cx="207600" cy="20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2707950" y="467225"/>
              <a:ext cx="207600" cy="20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48"/>
          <p:cNvSpPr txBox="1">
            <a:spLocks noGrp="1"/>
          </p:cNvSpPr>
          <p:nvPr>
            <p:ph type="title"/>
          </p:nvPr>
        </p:nvSpPr>
        <p:spPr>
          <a:xfrm>
            <a:off x="950225" y="920875"/>
            <a:ext cx="3525300" cy="9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 picture is worth a</a:t>
            </a:r>
            <a:r>
              <a:rPr lang="en"/>
              <a:t> </a:t>
            </a:r>
            <a:r>
              <a:rPr lang="en">
                <a:solidFill>
                  <a:schemeClr val="lt2"/>
                </a:solidFill>
              </a:rPr>
              <a:t>thousand words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082" name="Google Shape;1082;p48"/>
          <p:cNvGrpSpPr/>
          <p:nvPr/>
        </p:nvGrpSpPr>
        <p:grpSpPr>
          <a:xfrm>
            <a:off x="7574962" y="1984997"/>
            <a:ext cx="420286" cy="106769"/>
            <a:chOff x="2098350" y="467225"/>
            <a:chExt cx="817200" cy="207600"/>
          </a:xfrm>
        </p:grpSpPr>
        <p:sp>
          <p:nvSpPr>
            <p:cNvPr id="1083" name="Google Shape;1083;p48"/>
            <p:cNvSpPr/>
            <p:nvPr/>
          </p:nvSpPr>
          <p:spPr>
            <a:xfrm>
              <a:off x="2098350" y="467225"/>
              <a:ext cx="207600" cy="207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2403150" y="467225"/>
              <a:ext cx="207600" cy="20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2707950" y="467225"/>
              <a:ext cx="207600" cy="20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2" y="1648295"/>
              <a:ext cx="420286" cy="106769"/>
              <a:chOff x="2098350" y="467225"/>
              <a:chExt cx="817200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4" name="Google Shape;444;p40"/>
          <p:cNvSpPr/>
          <p:nvPr/>
        </p:nvSpPr>
        <p:spPr>
          <a:xfrm>
            <a:off x="4114799" y="1051424"/>
            <a:ext cx="914400" cy="91440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Theory</a:t>
            </a:r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2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Runge-</a:t>
            </a:r>
            <a:r>
              <a:rPr lang="en-US" dirty="0" err="1"/>
              <a:t>Kutta</a:t>
            </a:r>
            <a:r>
              <a:rPr lang="en-US" dirty="0"/>
              <a:t> method (RK4)</a:t>
            </a:r>
          </a:p>
        </p:txBody>
      </p:sp>
    </p:spTree>
    <p:extLst>
      <p:ext uri="{BB962C8B-B14F-4D97-AF65-F5344CB8AC3E}">
        <p14:creationId xmlns:p14="http://schemas.microsoft.com/office/powerpoint/2010/main" val="40904495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</a:t>
            </a:r>
            <a:r>
              <a:rPr lang="en" dirty="0">
                <a:solidFill>
                  <a:schemeClr val="lt2"/>
                </a:solidFill>
              </a:rPr>
              <a:t> trends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791" name="Google Shape;1791;p61"/>
          <p:cNvSpPr txBox="1"/>
          <p:nvPr/>
        </p:nvSpPr>
        <p:spPr>
          <a:xfrm>
            <a:off x="717838" y="4143125"/>
            <a:ext cx="770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92" name="Google Shape;1792;p61"/>
          <p:cNvSpPr txBox="1">
            <a:spLocks noGrp="1"/>
          </p:cNvSpPr>
          <p:nvPr>
            <p:ph type="title" idx="4294967295"/>
          </p:nvPr>
        </p:nvSpPr>
        <p:spPr>
          <a:xfrm>
            <a:off x="6752762" y="1577700"/>
            <a:ext cx="1673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25%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793" name="Google Shape;1793;p61"/>
          <p:cNvSpPr txBox="1">
            <a:spLocks noGrp="1"/>
          </p:cNvSpPr>
          <p:nvPr>
            <p:ph type="subTitle" idx="4294967295"/>
          </p:nvPr>
        </p:nvSpPr>
        <p:spPr>
          <a:xfrm>
            <a:off x="6752762" y="1933775"/>
            <a:ext cx="1673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pic>
        <p:nvPicPr>
          <p:cNvPr id="1794" name="Google Shape;1794;p61" title="Points scored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06676" y="1714777"/>
            <a:ext cx="2330649" cy="207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795" name="Google Shape;1795;p61"/>
          <p:cNvSpPr txBox="1">
            <a:spLocks noGrp="1"/>
          </p:cNvSpPr>
          <p:nvPr>
            <p:ph type="title" idx="4294967295"/>
          </p:nvPr>
        </p:nvSpPr>
        <p:spPr>
          <a:xfrm>
            <a:off x="6752612" y="2635563"/>
            <a:ext cx="1673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25%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796" name="Google Shape;1796;p61"/>
          <p:cNvSpPr txBox="1">
            <a:spLocks noGrp="1"/>
          </p:cNvSpPr>
          <p:nvPr>
            <p:ph type="subTitle" idx="4294967295"/>
          </p:nvPr>
        </p:nvSpPr>
        <p:spPr>
          <a:xfrm>
            <a:off x="6752612" y="2991638"/>
            <a:ext cx="1673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very cold place</a:t>
            </a:r>
            <a:endParaRPr/>
          </a:p>
        </p:txBody>
      </p:sp>
      <p:sp>
        <p:nvSpPr>
          <p:cNvPr id="1797" name="Google Shape;1797;p61"/>
          <p:cNvSpPr txBox="1">
            <a:spLocks noGrp="1"/>
          </p:cNvSpPr>
          <p:nvPr>
            <p:ph type="subTitle" idx="4294967295"/>
          </p:nvPr>
        </p:nvSpPr>
        <p:spPr>
          <a:xfrm>
            <a:off x="2831797" y="3921350"/>
            <a:ext cx="670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</a:t>
            </a:r>
            <a:endParaRPr sz="1400"/>
          </a:p>
        </p:txBody>
      </p:sp>
      <p:sp>
        <p:nvSpPr>
          <p:cNvPr id="1798" name="Google Shape;1798;p61"/>
          <p:cNvSpPr txBox="1">
            <a:spLocks noGrp="1"/>
          </p:cNvSpPr>
          <p:nvPr>
            <p:ph type="title" idx="4294967295"/>
          </p:nvPr>
        </p:nvSpPr>
        <p:spPr>
          <a:xfrm>
            <a:off x="732962" y="1577700"/>
            <a:ext cx="1673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25%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799" name="Google Shape;1799;p61"/>
          <p:cNvSpPr txBox="1">
            <a:spLocks noGrp="1"/>
          </p:cNvSpPr>
          <p:nvPr>
            <p:ph type="subTitle" idx="4294967295"/>
          </p:nvPr>
        </p:nvSpPr>
        <p:spPr>
          <a:xfrm>
            <a:off x="733262" y="1933775"/>
            <a:ext cx="1673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800" name="Google Shape;1800;p61"/>
          <p:cNvSpPr txBox="1">
            <a:spLocks noGrp="1"/>
          </p:cNvSpPr>
          <p:nvPr>
            <p:ph type="title" idx="4294967295"/>
          </p:nvPr>
        </p:nvSpPr>
        <p:spPr>
          <a:xfrm>
            <a:off x="732962" y="2635563"/>
            <a:ext cx="1673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25%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801" name="Google Shape;1801;p61"/>
          <p:cNvSpPr txBox="1">
            <a:spLocks noGrp="1"/>
          </p:cNvSpPr>
          <p:nvPr>
            <p:ph type="subTitle" idx="4294967295"/>
          </p:nvPr>
        </p:nvSpPr>
        <p:spPr>
          <a:xfrm>
            <a:off x="733262" y="2991638"/>
            <a:ext cx="1673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802" name="Google Shape;1802;p61"/>
          <p:cNvSpPr txBox="1">
            <a:spLocks noGrp="1"/>
          </p:cNvSpPr>
          <p:nvPr>
            <p:ph type="subTitle" idx="4294967295"/>
          </p:nvPr>
        </p:nvSpPr>
        <p:spPr>
          <a:xfrm>
            <a:off x="3669997" y="3921350"/>
            <a:ext cx="827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</a:t>
            </a:r>
            <a:endParaRPr sz="1400"/>
          </a:p>
        </p:txBody>
      </p:sp>
      <p:sp>
        <p:nvSpPr>
          <p:cNvPr id="1803" name="Google Shape;1803;p61"/>
          <p:cNvSpPr/>
          <p:nvPr/>
        </p:nvSpPr>
        <p:spPr>
          <a:xfrm>
            <a:off x="6662256" y="1701143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4" name="Google Shape;1804;p61"/>
          <p:cNvSpPr/>
          <p:nvPr/>
        </p:nvSpPr>
        <p:spPr>
          <a:xfrm>
            <a:off x="6662256" y="2759018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61"/>
          <p:cNvSpPr/>
          <p:nvPr/>
        </p:nvSpPr>
        <p:spPr>
          <a:xfrm>
            <a:off x="2399819" y="1701143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61"/>
          <p:cNvSpPr/>
          <p:nvPr/>
        </p:nvSpPr>
        <p:spPr>
          <a:xfrm>
            <a:off x="2399819" y="2759018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61"/>
          <p:cNvSpPr/>
          <p:nvPr/>
        </p:nvSpPr>
        <p:spPr>
          <a:xfrm>
            <a:off x="2750828" y="4010030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61"/>
          <p:cNvSpPr/>
          <p:nvPr/>
        </p:nvSpPr>
        <p:spPr>
          <a:xfrm>
            <a:off x="3589028" y="4010030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61"/>
          <p:cNvSpPr txBox="1">
            <a:spLocks noGrp="1"/>
          </p:cNvSpPr>
          <p:nvPr>
            <p:ph type="subTitle" idx="4294967295"/>
          </p:nvPr>
        </p:nvSpPr>
        <p:spPr>
          <a:xfrm>
            <a:off x="4584397" y="3921350"/>
            <a:ext cx="827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</a:t>
            </a:r>
            <a:endParaRPr sz="1400"/>
          </a:p>
        </p:txBody>
      </p:sp>
      <p:sp>
        <p:nvSpPr>
          <p:cNvPr id="1810" name="Google Shape;1810;p61"/>
          <p:cNvSpPr/>
          <p:nvPr/>
        </p:nvSpPr>
        <p:spPr>
          <a:xfrm>
            <a:off x="4503428" y="4010030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1" name="Google Shape;1811;p61"/>
          <p:cNvSpPr txBox="1">
            <a:spLocks noGrp="1"/>
          </p:cNvSpPr>
          <p:nvPr>
            <p:ph type="subTitle" idx="4294967295"/>
          </p:nvPr>
        </p:nvSpPr>
        <p:spPr>
          <a:xfrm>
            <a:off x="5574997" y="3921350"/>
            <a:ext cx="8274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</a:t>
            </a:r>
            <a:endParaRPr sz="1400"/>
          </a:p>
        </p:txBody>
      </p:sp>
      <p:sp>
        <p:nvSpPr>
          <p:cNvPr id="1812" name="Google Shape;1812;p61"/>
          <p:cNvSpPr/>
          <p:nvPr/>
        </p:nvSpPr>
        <p:spPr>
          <a:xfrm>
            <a:off x="5494028" y="4010030"/>
            <a:ext cx="118800" cy="118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3" name="Google Shape;1813;p61"/>
          <p:cNvGrpSpPr/>
          <p:nvPr/>
        </p:nvGrpSpPr>
        <p:grpSpPr>
          <a:xfrm>
            <a:off x="4362198" y="2566276"/>
            <a:ext cx="412510" cy="375012"/>
            <a:chOff x="7728875" y="2046800"/>
            <a:chExt cx="415000" cy="379375"/>
          </a:xfrm>
        </p:grpSpPr>
        <p:sp>
          <p:nvSpPr>
            <p:cNvPr id="1814" name="Google Shape;1814;p61"/>
            <p:cNvSpPr/>
            <p:nvPr/>
          </p:nvSpPr>
          <p:spPr>
            <a:xfrm>
              <a:off x="7882625" y="2321175"/>
              <a:ext cx="108125" cy="74375"/>
            </a:xfrm>
            <a:custGeom>
              <a:avLst/>
              <a:gdLst/>
              <a:ahLst/>
              <a:cxnLst/>
              <a:rect l="l" t="t" r="r" b="b"/>
              <a:pathLst>
                <a:path w="4325" h="2975" extrusionOk="0">
                  <a:moveTo>
                    <a:pt x="250" y="0"/>
                  </a:moveTo>
                  <a:lnTo>
                    <a:pt x="0" y="2975"/>
                  </a:lnTo>
                  <a:lnTo>
                    <a:pt x="4325" y="2975"/>
                  </a:lnTo>
                  <a:lnTo>
                    <a:pt x="4050" y="0"/>
                  </a:lnTo>
                  <a:lnTo>
                    <a:pt x="2875" y="0"/>
                  </a:lnTo>
                  <a:lnTo>
                    <a:pt x="2875" y="925"/>
                  </a:lnTo>
                  <a:lnTo>
                    <a:pt x="2875" y="1075"/>
                  </a:lnTo>
                  <a:lnTo>
                    <a:pt x="2825" y="1200"/>
                  </a:lnTo>
                  <a:lnTo>
                    <a:pt x="2750" y="1325"/>
                  </a:lnTo>
                  <a:lnTo>
                    <a:pt x="2675" y="1425"/>
                  </a:lnTo>
                  <a:lnTo>
                    <a:pt x="2575" y="1525"/>
                  </a:lnTo>
                  <a:lnTo>
                    <a:pt x="2450" y="1600"/>
                  </a:lnTo>
                  <a:lnTo>
                    <a:pt x="2300" y="1625"/>
                  </a:lnTo>
                  <a:lnTo>
                    <a:pt x="2150" y="1650"/>
                  </a:lnTo>
                  <a:lnTo>
                    <a:pt x="2000" y="1625"/>
                  </a:lnTo>
                  <a:lnTo>
                    <a:pt x="1875" y="1600"/>
                  </a:lnTo>
                  <a:lnTo>
                    <a:pt x="1750" y="1525"/>
                  </a:lnTo>
                  <a:lnTo>
                    <a:pt x="1650" y="1425"/>
                  </a:lnTo>
                  <a:lnTo>
                    <a:pt x="1550" y="1325"/>
                  </a:lnTo>
                  <a:lnTo>
                    <a:pt x="1475" y="1200"/>
                  </a:lnTo>
                  <a:lnTo>
                    <a:pt x="1450" y="1075"/>
                  </a:lnTo>
                  <a:lnTo>
                    <a:pt x="1425" y="925"/>
                  </a:lnTo>
                  <a:lnTo>
                    <a:pt x="14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1"/>
            <p:cNvSpPr/>
            <p:nvPr/>
          </p:nvSpPr>
          <p:spPr>
            <a:xfrm>
              <a:off x="7886375" y="2321175"/>
              <a:ext cx="33125" cy="30000"/>
            </a:xfrm>
            <a:custGeom>
              <a:avLst/>
              <a:gdLst/>
              <a:ahLst/>
              <a:cxnLst/>
              <a:rect l="l" t="t" r="r" b="b"/>
              <a:pathLst>
                <a:path w="1325" h="1200" extrusionOk="0">
                  <a:moveTo>
                    <a:pt x="100" y="0"/>
                  </a:moveTo>
                  <a:lnTo>
                    <a:pt x="0" y="1200"/>
                  </a:lnTo>
                  <a:lnTo>
                    <a:pt x="1325" y="1200"/>
                  </a:lnTo>
                  <a:lnTo>
                    <a:pt x="1300" y="1050"/>
                  </a:lnTo>
                  <a:lnTo>
                    <a:pt x="1275" y="925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1"/>
            <p:cNvSpPr/>
            <p:nvPr/>
          </p:nvSpPr>
          <p:spPr>
            <a:xfrm>
              <a:off x="7959500" y="2321175"/>
              <a:ext cx="31250" cy="74375"/>
            </a:xfrm>
            <a:custGeom>
              <a:avLst/>
              <a:gdLst/>
              <a:ahLst/>
              <a:cxnLst/>
              <a:rect l="l" t="t" r="r" b="b"/>
              <a:pathLst>
                <a:path w="1250" h="2975" extrusionOk="0">
                  <a:moveTo>
                    <a:pt x="0" y="0"/>
                  </a:moveTo>
                  <a:lnTo>
                    <a:pt x="250" y="2975"/>
                  </a:lnTo>
                  <a:lnTo>
                    <a:pt x="1250" y="2975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1"/>
            <p:cNvSpPr/>
            <p:nvPr/>
          </p:nvSpPr>
          <p:spPr>
            <a:xfrm>
              <a:off x="7852625" y="2394300"/>
              <a:ext cx="168125" cy="31875"/>
            </a:xfrm>
            <a:custGeom>
              <a:avLst/>
              <a:gdLst/>
              <a:ahLst/>
              <a:cxnLst/>
              <a:rect l="l" t="t" r="r" b="b"/>
              <a:pathLst>
                <a:path w="6725" h="1275" extrusionOk="0">
                  <a:moveTo>
                    <a:pt x="325" y="0"/>
                  </a:moveTo>
                  <a:lnTo>
                    <a:pt x="200" y="25"/>
                  </a:lnTo>
                  <a:lnTo>
                    <a:pt x="100" y="75"/>
                  </a:lnTo>
                  <a:lnTo>
                    <a:pt x="25" y="200"/>
                  </a:lnTo>
                  <a:lnTo>
                    <a:pt x="0" y="325"/>
                  </a:lnTo>
                  <a:lnTo>
                    <a:pt x="0" y="950"/>
                  </a:lnTo>
                  <a:lnTo>
                    <a:pt x="25" y="1075"/>
                  </a:lnTo>
                  <a:lnTo>
                    <a:pt x="100" y="1175"/>
                  </a:lnTo>
                  <a:lnTo>
                    <a:pt x="200" y="1250"/>
                  </a:lnTo>
                  <a:lnTo>
                    <a:pt x="325" y="1275"/>
                  </a:lnTo>
                  <a:lnTo>
                    <a:pt x="6375" y="1275"/>
                  </a:lnTo>
                  <a:lnTo>
                    <a:pt x="6500" y="1250"/>
                  </a:lnTo>
                  <a:lnTo>
                    <a:pt x="6625" y="1175"/>
                  </a:lnTo>
                  <a:lnTo>
                    <a:pt x="6700" y="1075"/>
                  </a:lnTo>
                  <a:lnTo>
                    <a:pt x="6725" y="950"/>
                  </a:lnTo>
                  <a:lnTo>
                    <a:pt x="6725" y="325"/>
                  </a:lnTo>
                  <a:lnTo>
                    <a:pt x="6700" y="200"/>
                  </a:lnTo>
                  <a:lnTo>
                    <a:pt x="6625" y="75"/>
                  </a:lnTo>
                  <a:lnTo>
                    <a:pt x="6500" y="25"/>
                  </a:lnTo>
                  <a:lnTo>
                    <a:pt x="6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1"/>
            <p:cNvSpPr/>
            <p:nvPr/>
          </p:nvSpPr>
          <p:spPr>
            <a:xfrm>
              <a:off x="7987625" y="2394300"/>
              <a:ext cx="33125" cy="3187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0" y="0"/>
                  </a:moveTo>
                  <a:lnTo>
                    <a:pt x="125" y="25"/>
                  </a:lnTo>
                  <a:lnTo>
                    <a:pt x="225" y="75"/>
                  </a:lnTo>
                  <a:lnTo>
                    <a:pt x="300" y="200"/>
                  </a:lnTo>
                  <a:lnTo>
                    <a:pt x="325" y="325"/>
                  </a:lnTo>
                  <a:lnTo>
                    <a:pt x="325" y="950"/>
                  </a:lnTo>
                  <a:lnTo>
                    <a:pt x="300" y="1075"/>
                  </a:lnTo>
                  <a:lnTo>
                    <a:pt x="225" y="1175"/>
                  </a:lnTo>
                  <a:lnTo>
                    <a:pt x="125" y="1250"/>
                  </a:lnTo>
                  <a:lnTo>
                    <a:pt x="0" y="1275"/>
                  </a:lnTo>
                  <a:lnTo>
                    <a:pt x="975" y="1275"/>
                  </a:lnTo>
                  <a:lnTo>
                    <a:pt x="1100" y="1250"/>
                  </a:lnTo>
                  <a:lnTo>
                    <a:pt x="1225" y="1175"/>
                  </a:lnTo>
                  <a:lnTo>
                    <a:pt x="1300" y="1075"/>
                  </a:lnTo>
                  <a:lnTo>
                    <a:pt x="1325" y="950"/>
                  </a:lnTo>
                  <a:lnTo>
                    <a:pt x="1325" y="325"/>
                  </a:lnTo>
                  <a:lnTo>
                    <a:pt x="1300" y="200"/>
                  </a:lnTo>
                  <a:lnTo>
                    <a:pt x="1225" y="75"/>
                  </a:lnTo>
                  <a:lnTo>
                    <a:pt x="1100" y="25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1"/>
            <p:cNvSpPr/>
            <p:nvPr/>
          </p:nvSpPr>
          <p:spPr>
            <a:xfrm>
              <a:off x="7728875" y="2046800"/>
              <a:ext cx="415000" cy="283125"/>
            </a:xfrm>
            <a:custGeom>
              <a:avLst/>
              <a:gdLst/>
              <a:ahLst/>
              <a:cxnLst/>
              <a:rect l="l" t="t" r="r" b="b"/>
              <a:pathLst>
                <a:path w="16600" h="11325" extrusionOk="0">
                  <a:moveTo>
                    <a:pt x="550" y="0"/>
                  </a:moveTo>
                  <a:lnTo>
                    <a:pt x="425" y="50"/>
                  </a:lnTo>
                  <a:lnTo>
                    <a:pt x="300" y="100"/>
                  </a:lnTo>
                  <a:lnTo>
                    <a:pt x="200" y="200"/>
                  </a:lnTo>
                  <a:lnTo>
                    <a:pt x="125" y="300"/>
                  </a:lnTo>
                  <a:lnTo>
                    <a:pt x="50" y="400"/>
                  </a:lnTo>
                  <a:lnTo>
                    <a:pt x="25" y="525"/>
                  </a:lnTo>
                  <a:lnTo>
                    <a:pt x="0" y="675"/>
                  </a:lnTo>
                  <a:lnTo>
                    <a:pt x="0" y="10650"/>
                  </a:lnTo>
                  <a:lnTo>
                    <a:pt x="25" y="10775"/>
                  </a:lnTo>
                  <a:lnTo>
                    <a:pt x="50" y="10900"/>
                  </a:lnTo>
                  <a:lnTo>
                    <a:pt x="125" y="11025"/>
                  </a:lnTo>
                  <a:lnTo>
                    <a:pt x="200" y="11125"/>
                  </a:lnTo>
                  <a:lnTo>
                    <a:pt x="300" y="11200"/>
                  </a:lnTo>
                  <a:lnTo>
                    <a:pt x="425" y="11275"/>
                  </a:lnTo>
                  <a:lnTo>
                    <a:pt x="550" y="11300"/>
                  </a:lnTo>
                  <a:lnTo>
                    <a:pt x="675" y="11325"/>
                  </a:lnTo>
                  <a:lnTo>
                    <a:pt x="15925" y="11325"/>
                  </a:lnTo>
                  <a:lnTo>
                    <a:pt x="16050" y="11300"/>
                  </a:lnTo>
                  <a:lnTo>
                    <a:pt x="16175" y="11275"/>
                  </a:lnTo>
                  <a:lnTo>
                    <a:pt x="16300" y="11200"/>
                  </a:lnTo>
                  <a:lnTo>
                    <a:pt x="16400" y="11125"/>
                  </a:lnTo>
                  <a:lnTo>
                    <a:pt x="16475" y="11025"/>
                  </a:lnTo>
                  <a:lnTo>
                    <a:pt x="16550" y="10900"/>
                  </a:lnTo>
                  <a:lnTo>
                    <a:pt x="16575" y="10775"/>
                  </a:lnTo>
                  <a:lnTo>
                    <a:pt x="16600" y="10650"/>
                  </a:lnTo>
                  <a:lnTo>
                    <a:pt x="16600" y="675"/>
                  </a:lnTo>
                  <a:lnTo>
                    <a:pt x="16575" y="525"/>
                  </a:lnTo>
                  <a:lnTo>
                    <a:pt x="16550" y="400"/>
                  </a:lnTo>
                  <a:lnTo>
                    <a:pt x="16475" y="300"/>
                  </a:lnTo>
                  <a:lnTo>
                    <a:pt x="16400" y="200"/>
                  </a:lnTo>
                  <a:lnTo>
                    <a:pt x="16300" y="100"/>
                  </a:lnTo>
                  <a:lnTo>
                    <a:pt x="16175" y="50"/>
                  </a:lnTo>
                  <a:lnTo>
                    <a:pt x="16050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1"/>
            <p:cNvSpPr/>
            <p:nvPr/>
          </p:nvSpPr>
          <p:spPr>
            <a:xfrm>
              <a:off x="7728875" y="2046800"/>
              <a:ext cx="415000" cy="243125"/>
            </a:xfrm>
            <a:custGeom>
              <a:avLst/>
              <a:gdLst/>
              <a:ahLst/>
              <a:cxnLst/>
              <a:rect l="l" t="t" r="r" b="b"/>
              <a:pathLst>
                <a:path w="16600" h="9725" extrusionOk="0">
                  <a:moveTo>
                    <a:pt x="550" y="0"/>
                  </a:moveTo>
                  <a:lnTo>
                    <a:pt x="425" y="50"/>
                  </a:lnTo>
                  <a:lnTo>
                    <a:pt x="300" y="100"/>
                  </a:lnTo>
                  <a:lnTo>
                    <a:pt x="200" y="200"/>
                  </a:lnTo>
                  <a:lnTo>
                    <a:pt x="125" y="300"/>
                  </a:lnTo>
                  <a:lnTo>
                    <a:pt x="50" y="400"/>
                  </a:lnTo>
                  <a:lnTo>
                    <a:pt x="25" y="525"/>
                  </a:lnTo>
                  <a:lnTo>
                    <a:pt x="0" y="675"/>
                  </a:lnTo>
                  <a:lnTo>
                    <a:pt x="0" y="9725"/>
                  </a:lnTo>
                  <a:lnTo>
                    <a:pt x="16600" y="9725"/>
                  </a:lnTo>
                  <a:lnTo>
                    <a:pt x="16600" y="675"/>
                  </a:lnTo>
                  <a:lnTo>
                    <a:pt x="16575" y="525"/>
                  </a:lnTo>
                  <a:lnTo>
                    <a:pt x="16550" y="400"/>
                  </a:lnTo>
                  <a:lnTo>
                    <a:pt x="16475" y="300"/>
                  </a:lnTo>
                  <a:lnTo>
                    <a:pt x="16400" y="200"/>
                  </a:lnTo>
                  <a:lnTo>
                    <a:pt x="16300" y="100"/>
                  </a:lnTo>
                  <a:lnTo>
                    <a:pt x="16175" y="50"/>
                  </a:lnTo>
                  <a:lnTo>
                    <a:pt x="16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1"/>
            <p:cNvSpPr/>
            <p:nvPr/>
          </p:nvSpPr>
          <p:spPr>
            <a:xfrm>
              <a:off x="8098250" y="2046800"/>
              <a:ext cx="45625" cy="243125"/>
            </a:xfrm>
            <a:custGeom>
              <a:avLst/>
              <a:gdLst/>
              <a:ahLst/>
              <a:cxnLst/>
              <a:rect l="l" t="t" r="r" b="b"/>
              <a:pathLst>
                <a:path w="1825" h="9725" extrusionOk="0">
                  <a:moveTo>
                    <a:pt x="0" y="0"/>
                  </a:moveTo>
                  <a:lnTo>
                    <a:pt x="125" y="50"/>
                  </a:lnTo>
                  <a:lnTo>
                    <a:pt x="250" y="100"/>
                  </a:lnTo>
                  <a:lnTo>
                    <a:pt x="350" y="200"/>
                  </a:lnTo>
                  <a:lnTo>
                    <a:pt x="425" y="300"/>
                  </a:lnTo>
                  <a:lnTo>
                    <a:pt x="475" y="400"/>
                  </a:lnTo>
                  <a:lnTo>
                    <a:pt x="525" y="525"/>
                  </a:lnTo>
                  <a:lnTo>
                    <a:pt x="550" y="675"/>
                  </a:lnTo>
                  <a:lnTo>
                    <a:pt x="550" y="9725"/>
                  </a:lnTo>
                  <a:lnTo>
                    <a:pt x="1825" y="9725"/>
                  </a:lnTo>
                  <a:lnTo>
                    <a:pt x="1825" y="675"/>
                  </a:lnTo>
                  <a:lnTo>
                    <a:pt x="1800" y="525"/>
                  </a:lnTo>
                  <a:lnTo>
                    <a:pt x="1775" y="400"/>
                  </a:lnTo>
                  <a:lnTo>
                    <a:pt x="1700" y="300"/>
                  </a:lnTo>
                  <a:lnTo>
                    <a:pt x="1625" y="200"/>
                  </a:lnTo>
                  <a:lnTo>
                    <a:pt x="1525" y="100"/>
                  </a:lnTo>
                  <a:lnTo>
                    <a:pt x="1400" y="5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1"/>
            <p:cNvSpPr/>
            <p:nvPr/>
          </p:nvSpPr>
          <p:spPr>
            <a:xfrm>
              <a:off x="7728875" y="2286175"/>
              <a:ext cx="415000" cy="43750"/>
            </a:xfrm>
            <a:custGeom>
              <a:avLst/>
              <a:gdLst/>
              <a:ahLst/>
              <a:cxnLst/>
              <a:rect l="l" t="t" r="r" b="b"/>
              <a:pathLst>
                <a:path w="16600" h="1750" extrusionOk="0">
                  <a:moveTo>
                    <a:pt x="0" y="0"/>
                  </a:moveTo>
                  <a:lnTo>
                    <a:pt x="0" y="1075"/>
                  </a:lnTo>
                  <a:lnTo>
                    <a:pt x="25" y="1200"/>
                  </a:lnTo>
                  <a:lnTo>
                    <a:pt x="50" y="1325"/>
                  </a:lnTo>
                  <a:lnTo>
                    <a:pt x="125" y="1450"/>
                  </a:lnTo>
                  <a:lnTo>
                    <a:pt x="200" y="1550"/>
                  </a:lnTo>
                  <a:lnTo>
                    <a:pt x="300" y="1625"/>
                  </a:lnTo>
                  <a:lnTo>
                    <a:pt x="425" y="1700"/>
                  </a:lnTo>
                  <a:lnTo>
                    <a:pt x="550" y="1725"/>
                  </a:lnTo>
                  <a:lnTo>
                    <a:pt x="675" y="1750"/>
                  </a:lnTo>
                  <a:lnTo>
                    <a:pt x="15925" y="1750"/>
                  </a:lnTo>
                  <a:lnTo>
                    <a:pt x="16050" y="1725"/>
                  </a:lnTo>
                  <a:lnTo>
                    <a:pt x="16175" y="1700"/>
                  </a:lnTo>
                  <a:lnTo>
                    <a:pt x="16300" y="1625"/>
                  </a:lnTo>
                  <a:lnTo>
                    <a:pt x="16400" y="1550"/>
                  </a:lnTo>
                  <a:lnTo>
                    <a:pt x="16475" y="1450"/>
                  </a:lnTo>
                  <a:lnTo>
                    <a:pt x="16550" y="1325"/>
                  </a:lnTo>
                  <a:lnTo>
                    <a:pt x="16575" y="1200"/>
                  </a:lnTo>
                  <a:lnTo>
                    <a:pt x="16600" y="1075"/>
                  </a:lnTo>
                  <a:lnTo>
                    <a:pt x="16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1"/>
            <p:cNvSpPr/>
            <p:nvPr/>
          </p:nvSpPr>
          <p:spPr>
            <a:xfrm>
              <a:off x="8094500" y="2286175"/>
              <a:ext cx="49375" cy="43750"/>
            </a:xfrm>
            <a:custGeom>
              <a:avLst/>
              <a:gdLst/>
              <a:ahLst/>
              <a:cxnLst/>
              <a:rect l="l" t="t" r="r" b="b"/>
              <a:pathLst>
                <a:path w="1975" h="1750" extrusionOk="0">
                  <a:moveTo>
                    <a:pt x="700" y="0"/>
                  </a:moveTo>
                  <a:lnTo>
                    <a:pt x="700" y="1075"/>
                  </a:lnTo>
                  <a:lnTo>
                    <a:pt x="675" y="1200"/>
                  </a:lnTo>
                  <a:lnTo>
                    <a:pt x="625" y="1325"/>
                  </a:lnTo>
                  <a:lnTo>
                    <a:pt x="575" y="1450"/>
                  </a:lnTo>
                  <a:lnTo>
                    <a:pt x="500" y="1550"/>
                  </a:lnTo>
                  <a:lnTo>
                    <a:pt x="400" y="1625"/>
                  </a:lnTo>
                  <a:lnTo>
                    <a:pt x="275" y="1700"/>
                  </a:lnTo>
                  <a:lnTo>
                    <a:pt x="150" y="1725"/>
                  </a:lnTo>
                  <a:lnTo>
                    <a:pt x="0" y="1750"/>
                  </a:lnTo>
                  <a:lnTo>
                    <a:pt x="1300" y="1750"/>
                  </a:lnTo>
                  <a:lnTo>
                    <a:pt x="1425" y="1725"/>
                  </a:lnTo>
                  <a:lnTo>
                    <a:pt x="1550" y="1700"/>
                  </a:lnTo>
                  <a:lnTo>
                    <a:pt x="1675" y="1625"/>
                  </a:lnTo>
                  <a:lnTo>
                    <a:pt x="1775" y="1550"/>
                  </a:lnTo>
                  <a:lnTo>
                    <a:pt x="1850" y="1450"/>
                  </a:lnTo>
                  <a:lnTo>
                    <a:pt x="1925" y="1325"/>
                  </a:lnTo>
                  <a:lnTo>
                    <a:pt x="1950" y="1200"/>
                  </a:lnTo>
                  <a:lnTo>
                    <a:pt x="1975" y="1075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1"/>
            <p:cNvSpPr/>
            <p:nvPr/>
          </p:nvSpPr>
          <p:spPr>
            <a:xfrm>
              <a:off x="7768875" y="2133050"/>
              <a:ext cx="59375" cy="63125"/>
            </a:xfrm>
            <a:custGeom>
              <a:avLst/>
              <a:gdLst/>
              <a:ahLst/>
              <a:cxnLst/>
              <a:rect l="l" t="t" r="r" b="b"/>
              <a:pathLst>
                <a:path w="2375" h="2525" extrusionOk="0">
                  <a:moveTo>
                    <a:pt x="425" y="0"/>
                  </a:moveTo>
                  <a:lnTo>
                    <a:pt x="325" y="25"/>
                  </a:lnTo>
                  <a:lnTo>
                    <a:pt x="250" y="75"/>
                  </a:lnTo>
                  <a:lnTo>
                    <a:pt x="175" y="150"/>
                  </a:lnTo>
                  <a:lnTo>
                    <a:pt x="100" y="225"/>
                  </a:lnTo>
                  <a:lnTo>
                    <a:pt x="50" y="300"/>
                  </a:lnTo>
                  <a:lnTo>
                    <a:pt x="25" y="400"/>
                  </a:lnTo>
                  <a:lnTo>
                    <a:pt x="0" y="500"/>
                  </a:lnTo>
                  <a:lnTo>
                    <a:pt x="0" y="2025"/>
                  </a:lnTo>
                  <a:lnTo>
                    <a:pt x="25" y="2125"/>
                  </a:lnTo>
                  <a:lnTo>
                    <a:pt x="50" y="2225"/>
                  </a:lnTo>
                  <a:lnTo>
                    <a:pt x="100" y="2300"/>
                  </a:lnTo>
                  <a:lnTo>
                    <a:pt x="175" y="2375"/>
                  </a:lnTo>
                  <a:lnTo>
                    <a:pt x="250" y="2450"/>
                  </a:lnTo>
                  <a:lnTo>
                    <a:pt x="325" y="2500"/>
                  </a:lnTo>
                  <a:lnTo>
                    <a:pt x="425" y="2525"/>
                  </a:lnTo>
                  <a:lnTo>
                    <a:pt x="2375" y="2525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D86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1"/>
            <p:cNvSpPr/>
            <p:nvPr/>
          </p:nvSpPr>
          <p:spPr>
            <a:xfrm>
              <a:off x="7805750" y="2133050"/>
              <a:ext cx="22500" cy="63125"/>
            </a:xfrm>
            <a:custGeom>
              <a:avLst/>
              <a:gdLst/>
              <a:ahLst/>
              <a:cxnLst/>
              <a:rect l="l" t="t" r="r" b="b"/>
              <a:pathLst>
                <a:path w="900" h="2525" extrusionOk="0">
                  <a:moveTo>
                    <a:pt x="0" y="0"/>
                  </a:moveTo>
                  <a:lnTo>
                    <a:pt x="0" y="2525"/>
                  </a:lnTo>
                  <a:lnTo>
                    <a:pt x="900" y="2525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F57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1"/>
            <p:cNvSpPr/>
            <p:nvPr/>
          </p:nvSpPr>
          <p:spPr>
            <a:xfrm>
              <a:off x="7828250" y="2104300"/>
              <a:ext cx="55625" cy="120625"/>
            </a:xfrm>
            <a:custGeom>
              <a:avLst/>
              <a:gdLst/>
              <a:ahLst/>
              <a:cxnLst/>
              <a:rect l="l" t="t" r="r" b="b"/>
              <a:pathLst>
                <a:path w="2225" h="4825" extrusionOk="0">
                  <a:moveTo>
                    <a:pt x="1900" y="0"/>
                  </a:moveTo>
                  <a:lnTo>
                    <a:pt x="1825" y="25"/>
                  </a:lnTo>
                  <a:lnTo>
                    <a:pt x="0" y="1150"/>
                  </a:lnTo>
                  <a:lnTo>
                    <a:pt x="0" y="3675"/>
                  </a:lnTo>
                  <a:lnTo>
                    <a:pt x="1825" y="4800"/>
                  </a:lnTo>
                  <a:lnTo>
                    <a:pt x="1900" y="4825"/>
                  </a:lnTo>
                  <a:lnTo>
                    <a:pt x="2025" y="4825"/>
                  </a:lnTo>
                  <a:lnTo>
                    <a:pt x="2100" y="4800"/>
                  </a:lnTo>
                  <a:lnTo>
                    <a:pt x="2150" y="4750"/>
                  </a:lnTo>
                  <a:lnTo>
                    <a:pt x="2175" y="4700"/>
                  </a:lnTo>
                  <a:lnTo>
                    <a:pt x="2225" y="4650"/>
                  </a:lnTo>
                  <a:lnTo>
                    <a:pt x="2225" y="4575"/>
                  </a:lnTo>
                  <a:lnTo>
                    <a:pt x="2225" y="250"/>
                  </a:lnTo>
                  <a:lnTo>
                    <a:pt x="2225" y="175"/>
                  </a:lnTo>
                  <a:lnTo>
                    <a:pt x="2175" y="125"/>
                  </a:lnTo>
                  <a:lnTo>
                    <a:pt x="2150" y="75"/>
                  </a:lnTo>
                  <a:lnTo>
                    <a:pt x="2100" y="25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D86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1"/>
            <p:cNvSpPr/>
            <p:nvPr/>
          </p:nvSpPr>
          <p:spPr>
            <a:xfrm>
              <a:off x="7857625" y="2104300"/>
              <a:ext cx="26250" cy="120625"/>
            </a:xfrm>
            <a:custGeom>
              <a:avLst/>
              <a:gdLst/>
              <a:ahLst/>
              <a:cxnLst/>
              <a:rect l="l" t="t" r="r" b="b"/>
              <a:pathLst>
                <a:path w="1050" h="4825" extrusionOk="0">
                  <a:moveTo>
                    <a:pt x="725" y="0"/>
                  </a:moveTo>
                  <a:lnTo>
                    <a:pt x="650" y="25"/>
                  </a:lnTo>
                  <a:lnTo>
                    <a:pt x="0" y="425"/>
                  </a:lnTo>
                  <a:lnTo>
                    <a:pt x="100" y="450"/>
                  </a:lnTo>
                  <a:lnTo>
                    <a:pt x="200" y="500"/>
                  </a:lnTo>
                  <a:lnTo>
                    <a:pt x="250" y="575"/>
                  </a:lnTo>
                  <a:lnTo>
                    <a:pt x="275" y="700"/>
                  </a:lnTo>
                  <a:lnTo>
                    <a:pt x="275" y="4125"/>
                  </a:lnTo>
                  <a:lnTo>
                    <a:pt x="250" y="4250"/>
                  </a:lnTo>
                  <a:lnTo>
                    <a:pt x="200" y="4325"/>
                  </a:lnTo>
                  <a:lnTo>
                    <a:pt x="100" y="4375"/>
                  </a:lnTo>
                  <a:lnTo>
                    <a:pt x="0" y="4400"/>
                  </a:lnTo>
                  <a:lnTo>
                    <a:pt x="650" y="4800"/>
                  </a:lnTo>
                  <a:lnTo>
                    <a:pt x="725" y="4825"/>
                  </a:lnTo>
                  <a:lnTo>
                    <a:pt x="850" y="4825"/>
                  </a:lnTo>
                  <a:lnTo>
                    <a:pt x="925" y="4800"/>
                  </a:lnTo>
                  <a:lnTo>
                    <a:pt x="975" y="4750"/>
                  </a:lnTo>
                  <a:lnTo>
                    <a:pt x="1000" y="4700"/>
                  </a:lnTo>
                  <a:lnTo>
                    <a:pt x="1050" y="4650"/>
                  </a:lnTo>
                  <a:lnTo>
                    <a:pt x="1050" y="4575"/>
                  </a:lnTo>
                  <a:lnTo>
                    <a:pt x="1050" y="250"/>
                  </a:lnTo>
                  <a:lnTo>
                    <a:pt x="1050" y="175"/>
                  </a:lnTo>
                  <a:lnTo>
                    <a:pt x="1000" y="125"/>
                  </a:lnTo>
                  <a:lnTo>
                    <a:pt x="975" y="75"/>
                  </a:lnTo>
                  <a:lnTo>
                    <a:pt x="925" y="25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1"/>
            <p:cNvSpPr/>
            <p:nvPr/>
          </p:nvSpPr>
          <p:spPr>
            <a:xfrm>
              <a:off x="7908875" y="2158675"/>
              <a:ext cx="21250" cy="12500"/>
            </a:xfrm>
            <a:custGeom>
              <a:avLst/>
              <a:gdLst/>
              <a:ahLst/>
              <a:cxnLst/>
              <a:rect l="l" t="t" r="r" b="b"/>
              <a:pathLst>
                <a:path w="850" h="500" extrusionOk="0">
                  <a:moveTo>
                    <a:pt x="150" y="0"/>
                  </a:moveTo>
                  <a:lnTo>
                    <a:pt x="75" y="50"/>
                  </a:lnTo>
                  <a:lnTo>
                    <a:pt x="25" y="150"/>
                  </a:lnTo>
                  <a:lnTo>
                    <a:pt x="0" y="225"/>
                  </a:lnTo>
                  <a:lnTo>
                    <a:pt x="25" y="325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600" y="500"/>
                  </a:lnTo>
                  <a:lnTo>
                    <a:pt x="700" y="475"/>
                  </a:lnTo>
                  <a:lnTo>
                    <a:pt x="775" y="425"/>
                  </a:lnTo>
                  <a:lnTo>
                    <a:pt x="850" y="325"/>
                  </a:lnTo>
                  <a:lnTo>
                    <a:pt x="850" y="250"/>
                  </a:lnTo>
                  <a:lnTo>
                    <a:pt x="850" y="150"/>
                  </a:lnTo>
                  <a:lnTo>
                    <a:pt x="775" y="75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1"/>
            <p:cNvSpPr/>
            <p:nvPr/>
          </p:nvSpPr>
          <p:spPr>
            <a:xfrm>
              <a:off x="7905125" y="2131800"/>
              <a:ext cx="20000" cy="16875"/>
            </a:xfrm>
            <a:custGeom>
              <a:avLst/>
              <a:gdLst/>
              <a:ahLst/>
              <a:cxnLst/>
              <a:rect l="l" t="t" r="r" b="b"/>
              <a:pathLst>
                <a:path w="800" h="675" extrusionOk="0">
                  <a:moveTo>
                    <a:pt x="525" y="0"/>
                  </a:moveTo>
                  <a:lnTo>
                    <a:pt x="425" y="25"/>
                  </a:lnTo>
                  <a:lnTo>
                    <a:pt x="125" y="225"/>
                  </a:lnTo>
                  <a:lnTo>
                    <a:pt x="50" y="275"/>
                  </a:lnTo>
                  <a:lnTo>
                    <a:pt x="0" y="375"/>
                  </a:lnTo>
                  <a:lnTo>
                    <a:pt x="0" y="475"/>
                  </a:lnTo>
                  <a:lnTo>
                    <a:pt x="50" y="550"/>
                  </a:lnTo>
                  <a:lnTo>
                    <a:pt x="75" y="600"/>
                  </a:lnTo>
                  <a:lnTo>
                    <a:pt x="125" y="650"/>
                  </a:lnTo>
                  <a:lnTo>
                    <a:pt x="200" y="675"/>
                  </a:lnTo>
                  <a:lnTo>
                    <a:pt x="325" y="675"/>
                  </a:lnTo>
                  <a:lnTo>
                    <a:pt x="375" y="650"/>
                  </a:lnTo>
                  <a:lnTo>
                    <a:pt x="700" y="475"/>
                  </a:lnTo>
                  <a:lnTo>
                    <a:pt x="750" y="400"/>
                  </a:lnTo>
                  <a:lnTo>
                    <a:pt x="800" y="300"/>
                  </a:lnTo>
                  <a:lnTo>
                    <a:pt x="800" y="225"/>
                  </a:lnTo>
                  <a:lnTo>
                    <a:pt x="775" y="125"/>
                  </a:lnTo>
                  <a:lnTo>
                    <a:pt x="700" y="5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1"/>
            <p:cNvSpPr/>
            <p:nvPr/>
          </p:nvSpPr>
          <p:spPr>
            <a:xfrm>
              <a:off x="7905125" y="2180550"/>
              <a:ext cx="20000" cy="16875"/>
            </a:xfrm>
            <a:custGeom>
              <a:avLst/>
              <a:gdLst/>
              <a:ahLst/>
              <a:cxnLst/>
              <a:rect l="l" t="t" r="r" b="b"/>
              <a:pathLst>
                <a:path w="800" h="675" extrusionOk="0">
                  <a:moveTo>
                    <a:pt x="200" y="0"/>
                  </a:moveTo>
                  <a:lnTo>
                    <a:pt x="100" y="50"/>
                  </a:lnTo>
                  <a:lnTo>
                    <a:pt x="25" y="125"/>
                  </a:lnTo>
                  <a:lnTo>
                    <a:pt x="0" y="200"/>
                  </a:lnTo>
                  <a:lnTo>
                    <a:pt x="0" y="300"/>
                  </a:lnTo>
                  <a:lnTo>
                    <a:pt x="50" y="400"/>
                  </a:lnTo>
                  <a:lnTo>
                    <a:pt x="125" y="450"/>
                  </a:lnTo>
                  <a:lnTo>
                    <a:pt x="425" y="650"/>
                  </a:lnTo>
                  <a:lnTo>
                    <a:pt x="500" y="675"/>
                  </a:lnTo>
                  <a:lnTo>
                    <a:pt x="625" y="675"/>
                  </a:lnTo>
                  <a:lnTo>
                    <a:pt x="675" y="650"/>
                  </a:lnTo>
                  <a:lnTo>
                    <a:pt x="725" y="600"/>
                  </a:lnTo>
                  <a:lnTo>
                    <a:pt x="775" y="550"/>
                  </a:lnTo>
                  <a:lnTo>
                    <a:pt x="800" y="475"/>
                  </a:lnTo>
                  <a:lnTo>
                    <a:pt x="800" y="375"/>
                  </a:lnTo>
                  <a:lnTo>
                    <a:pt x="750" y="275"/>
                  </a:lnTo>
                  <a:lnTo>
                    <a:pt x="675" y="225"/>
                  </a:lnTo>
                  <a:lnTo>
                    <a:pt x="375" y="2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1"/>
            <p:cNvSpPr/>
            <p:nvPr/>
          </p:nvSpPr>
          <p:spPr>
            <a:xfrm>
              <a:off x="7962625" y="2133675"/>
              <a:ext cx="58750" cy="44375"/>
            </a:xfrm>
            <a:custGeom>
              <a:avLst/>
              <a:gdLst/>
              <a:ahLst/>
              <a:cxnLst/>
              <a:rect l="l" t="t" r="r" b="b"/>
              <a:pathLst>
                <a:path w="2350" h="1775" extrusionOk="0">
                  <a:moveTo>
                    <a:pt x="875" y="0"/>
                  </a:moveTo>
                  <a:lnTo>
                    <a:pt x="700" y="25"/>
                  </a:lnTo>
                  <a:lnTo>
                    <a:pt x="525" y="75"/>
                  </a:lnTo>
                  <a:lnTo>
                    <a:pt x="375" y="150"/>
                  </a:lnTo>
                  <a:lnTo>
                    <a:pt x="250" y="250"/>
                  </a:lnTo>
                  <a:lnTo>
                    <a:pt x="150" y="375"/>
                  </a:lnTo>
                  <a:lnTo>
                    <a:pt x="75" y="525"/>
                  </a:lnTo>
                  <a:lnTo>
                    <a:pt x="25" y="700"/>
                  </a:lnTo>
                  <a:lnTo>
                    <a:pt x="0" y="875"/>
                  </a:lnTo>
                  <a:lnTo>
                    <a:pt x="0" y="1625"/>
                  </a:lnTo>
                  <a:lnTo>
                    <a:pt x="0" y="1675"/>
                  </a:lnTo>
                  <a:lnTo>
                    <a:pt x="50" y="1750"/>
                  </a:lnTo>
                  <a:lnTo>
                    <a:pt x="100" y="1775"/>
                  </a:lnTo>
                  <a:lnTo>
                    <a:pt x="2250" y="1775"/>
                  </a:lnTo>
                  <a:lnTo>
                    <a:pt x="2300" y="1725"/>
                  </a:lnTo>
                  <a:lnTo>
                    <a:pt x="2325" y="1675"/>
                  </a:lnTo>
                  <a:lnTo>
                    <a:pt x="2350" y="1625"/>
                  </a:lnTo>
                  <a:lnTo>
                    <a:pt x="2350" y="875"/>
                  </a:lnTo>
                  <a:lnTo>
                    <a:pt x="2325" y="700"/>
                  </a:lnTo>
                  <a:lnTo>
                    <a:pt x="2275" y="525"/>
                  </a:lnTo>
                  <a:lnTo>
                    <a:pt x="2200" y="375"/>
                  </a:lnTo>
                  <a:lnTo>
                    <a:pt x="2100" y="250"/>
                  </a:lnTo>
                  <a:lnTo>
                    <a:pt x="1975" y="150"/>
                  </a:lnTo>
                  <a:lnTo>
                    <a:pt x="1825" y="75"/>
                  </a:lnTo>
                  <a:lnTo>
                    <a:pt x="1650" y="25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1"/>
            <p:cNvSpPr/>
            <p:nvPr/>
          </p:nvSpPr>
          <p:spPr>
            <a:xfrm>
              <a:off x="7982000" y="2133675"/>
              <a:ext cx="39375" cy="44375"/>
            </a:xfrm>
            <a:custGeom>
              <a:avLst/>
              <a:gdLst/>
              <a:ahLst/>
              <a:cxnLst/>
              <a:rect l="l" t="t" r="r" b="b"/>
              <a:pathLst>
                <a:path w="1575" h="1775" extrusionOk="0">
                  <a:moveTo>
                    <a:pt x="0" y="0"/>
                  </a:moveTo>
                  <a:lnTo>
                    <a:pt x="175" y="25"/>
                  </a:lnTo>
                  <a:lnTo>
                    <a:pt x="300" y="100"/>
                  </a:lnTo>
                  <a:lnTo>
                    <a:pt x="450" y="175"/>
                  </a:lnTo>
                  <a:lnTo>
                    <a:pt x="550" y="275"/>
                  </a:lnTo>
                  <a:lnTo>
                    <a:pt x="650" y="400"/>
                  </a:lnTo>
                  <a:lnTo>
                    <a:pt x="725" y="550"/>
                  </a:lnTo>
                  <a:lnTo>
                    <a:pt x="775" y="700"/>
                  </a:lnTo>
                  <a:lnTo>
                    <a:pt x="775" y="875"/>
                  </a:lnTo>
                  <a:lnTo>
                    <a:pt x="775" y="1775"/>
                  </a:lnTo>
                  <a:lnTo>
                    <a:pt x="1475" y="1775"/>
                  </a:lnTo>
                  <a:lnTo>
                    <a:pt x="1525" y="1750"/>
                  </a:lnTo>
                  <a:lnTo>
                    <a:pt x="1550" y="1675"/>
                  </a:lnTo>
                  <a:lnTo>
                    <a:pt x="1575" y="1625"/>
                  </a:lnTo>
                  <a:lnTo>
                    <a:pt x="1575" y="875"/>
                  </a:lnTo>
                  <a:lnTo>
                    <a:pt x="1550" y="700"/>
                  </a:lnTo>
                  <a:lnTo>
                    <a:pt x="1500" y="525"/>
                  </a:lnTo>
                  <a:lnTo>
                    <a:pt x="1425" y="375"/>
                  </a:lnTo>
                  <a:lnTo>
                    <a:pt x="1325" y="250"/>
                  </a:lnTo>
                  <a:lnTo>
                    <a:pt x="1200" y="150"/>
                  </a:lnTo>
                  <a:lnTo>
                    <a:pt x="1050" y="75"/>
                  </a:lnTo>
                  <a:lnTo>
                    <a:pt x="875" y="25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1"/>
            <p:cNvSpPr/>
            <p:nvPr/>
          </p:nvSpPr>
          <p:spPr>
            <a:xfrm>
              <a:off x="7972000" y="2095550"/>
              <a:ext cx="40000" cy="40000"/>
            </a:xfrm>
            <a:custGeom>
              <a:avLst/>
              <a:gdLst/>
              <a:ahLst/>
              <a:cxnLst/>
              <a:rect l="l" t="t" r="r" b="b"/>
              <a:pathLst>
                <a:path w="1600" h="1600" extrusionOk="0">
                  <a:moveTo>
                    <a:pt x="800" y="0"/>
                  </a:moveTo>
                  <a:lnTo>
                    <a:pt x="625" y="25"/>
                  </a:lnTo>
                  <a:lnTo>
                    <a:pt x="475" y="75"/>
                  </a:lnTo>
                  <a:lnTo>
                    <a:pt x="350" y="150"/>
                  </a:lnTo>
                  <a:lnTo>
                    <a:pt x="225" y="250"/>
                  </a:lnTo>
                  <a:lnTo>
                    <a:pt x="125" y="350"/>
                  </a:lnTo>
                  <a:lnTo>
                    <a:pt x="50" y="500"/>
                  </a:lnTo>
                  <a:lnTo>
                    <a:pt x="25" y="650"/>
                  </a:lnTo>
                  <a:lnTo>
                    <a:pt x="0" y="800"/>
                  </a:lnTo>
                  <a:lnTo>
                    <a:pt x="25" y="975"/>
                  </a:lnTo>
                  <a:lnTo>
                    <a:pt x="50" y="1125"/>
                  </a:lnTo>
                  <a:lnTo>
                    <a:pt x="125" y="1250"/>
                  </a:lnTo>
                  <a:lnTo>
                    <a:pt x="225" y="1375"/>
                  </a:lnTo>
                  <a:lnTo>
                    <a:pt x="350" y="1475"/>
                  </a:lnTo>
                  <a:lnTo>
                    <a:pt x="475" y="1550"/>
                  </a:lnTo>
                  <a:lnTo>
                    <a:pt x="625" y="1575"/>
                  </a:lnTo>
                  <a:lnTo>
                    <a:pt x="800" y="1600"/>
                  </a:lnTo>
                  <a:lnTo>
                    <a:pt x="950" y="1575"/>
                  </a:lnTo>
                  <a:lnTo>
                    <a:pt x="1100" y="1550"/>
                  </a:lnTo>
                  <a:lnTo>
                    <a:pt x="1250" y="1475"/>
                  </a:lnTo>
                  <a:lnTo>
                    <a:pt x="1350" y="1375"/>
                  </a:lnTo>
                  <a:lnTo>
                    <a:pt x="1450" y="1250"/>
                  </a:lnTo>
                  <a:lnTo>
                    <a:pt x="1525" y="1125"/>
                  </a:lnTo>
                  <a:lnTo>
                    <a:pt x="1575" y="975"/>
                  </a:lnTo>
                  <a:lnTo>
                    <a:pt x="1600" y="800"/>
                  </a:lnTo>
                  <a:lnTo>
                    <a:pt x="1575" y="650"/>
                  </a:lnTo>
                  <a:lnTo>
                    <a:pt x="1525" y="500"/>
                  </a:lnTo>
                  <a:lnTo>
                    <a:pt x="1450" y="350"/>
                  </a:lnTo>
                  <a:lnTo>
                    <a:pt x="1350" y="250"/>
                  </a:lnTo>
                  <a:lnTo>
                    <a:pt x="1250" y="150"/>
                  </a:lnTo>
                  <a:lnTo>
                    <a:pt x="1100" y="75"/>
                  </a:lnTo>
                  <a:lnTo>
                    <a:pt x="950" y="25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1"/>
            <p:cNvSpPr/>
            <p:nvPr/>
          </p:nvSpPr>
          <p:spPr>
            <a:xfrm>
              <a:off x="8045125" y="2133675"/>
              <a:ext cx="58750" cy="44375"/>
            </a:xfrm>
            <a:custGeom>
              <a:avLst/>
              <a:gdLst/>
              <a:ahLst/>
              <a:cxnLst/>
              <a:rect l="l" t="t" r="r" b="b"/>
              <a:pathLst>
                <a:path w="2350" h="1775" extrusionOk="0">
                  <a:moveTo>
                    <a:pt x="875" y="0"/>
                  </a:moveTo>
                  <a:lnTo>
                    <a:pt x="700" y="25"/>
                  </a:lnTo>
                  <a:lnTo>
                    <a:pt x="525" y="75"/>
                  </a:lnTo>
                  <a:lnTo>
                    <a:pt x="375" y="150"/>
                  </a:lnTo>
                  <a:lnTo>
                    <a:pt x="250" y="250"/>
                  </a:lnTo>
                  <a:lnTo>
                    <a:pt x="150" y="375"/>
                  </a:lnTo>
                  <a:lnTo>
                    <a:pt x="75" y="525"/>
                  </a:lnTo>
                  <a:lnTo>
                    <a:pt x="25" y="700"/>
                  </a:lnTo>
                  <a:lnTo>
                    <a:pt x="0" y="875"/>
                  </a:lnTo>
                  <a:lnTo>
                    <a:pt x="0" y="1625"/>
                  </a:lnTo>
                  <a:lnTo>
                    <a:pt x="0" y="1675"/>
                  </a:lnTo>
                  <a:lnTo>
                    <a:pt x="50" y="1750"/>
                  </a:lnTo>
                  <a:lnTo>
                    <a:pt x="100" y="1775"/>
                  </a:lnTo>
                  <a:lnTo>
                    <a:pt x="2250" y="1775"/>
                  </a:lnTo>
                  <a:lnTo>
                    <a:pt x="2300" y="1725"/>
                  </a:lnTo>
                  <a:lnTo>
                    <a:pt x="2325" y="1675"/>
                  </a:lnTo>
                  <a:lnTo>
                    <a:pt x="2350" y="1625"/>
                  </a:lnTo>
                  <a:lnTo>
                    <a:pt x="2350" y="875"/>
                  </a:lnTo>
                  <a:lnTo>
                    <a:pt x="2325" y="700"/>
                  </a:lnTo>
                  <a:lnTo>
                    <a:pt x="2275" y="525"/>
                  </a:lnTo>
                  <a:lnTo>
                    <a:pt x="2200" y="375"/>
                  </a:lnTo>
                  <a:lnTo>
                    <a:pt x="2100" y="250"/>
                  </a:lnTo>
                  <a:lnTo>
                    <a:pt x="1975" y="150"/>
                  </a:lnTo>
                  <a:lnTo>
                    <a:pt x="1825" y="75"/>
                  </a:lnTo>
                  <a:lnTo>
                    <a:pt x="1650" y="25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1"/>
            <p:cNvSpPr/>
            <p:nvPr/>
          </p:nvSpPr>
          <p:spPr>
            <a:xfrm>
              <a:off x="8064500" y="2133675"/>
              <a:ext cx="39375" cy="44375"/>
            </a:xfrm>
            <a:custGeom>
              <a:avLst/>
              <a:gdLst/>
              <a:ahLst/>
              <a:cxnLst/>
              <a:rect l="l" t="t" r="r" b="b"/>
              <a:pathLst>
                <a:path w="1575" h="1775" extrusionOk="0">
                  <a:moveTo>
                    <a:pt x="0" y="0"/>
                  </a:moveTo>
                  <a:lnTo>
                    <a:pt x="175" y="25"/>
                  </a:lnTo>
                  <a:lnTo>
                    <a:pt x="300" y="100"/>
                  </a:lnTo>
                  <a:lnTo>
                    <a:pt x="450" y="175"/>
                  </a:lnTo>
                  <a:lnTo>
                    <a:pt x="550" y="275"/>
                  </a:lnTo>
                  <a:lnTo>
                    <a:pt x="650" y="400"/>
                  </a:lnTo>
                  <a:lnTo>
                    <a:pt x="725" y="550"/>
                  </a:lnTo>
                  <a:lnTo>
                    <a:pt x="775" y="700"/>
                  </a:lnTo>
                  <a:lnTo>
                    <a:pt x="775" y="875"/>
                  </a:lnTo>
                  <a:lnTo>
                    <a:pt x="775" y="1775"/>
                  </a:lnTo>
                  <a:lnTo>
                    <a:pt x="1475" y="1775"/>
                  </a:lnTo>
                  <a:lnTo>
                    <a:pt x="1525" y="1750"/>
                  </a:lnTo>
                  <a:lnTo>
                    <a:pt x="1550" y="1675"/>
                  </a:lnTo>
                  <a:lnTo>
                    <a:pt x="1575" y="1625"/>
                  </a:lnTo>
                  <a:lnTo>
                    <a:pt x="1575" y="875"/>
                  </a:lnTo>
                  <a:lnTo>
                    <a:pt x="1550" y="700"/>
                  </a:lnTo>
                  <a:lnTo>
                    <a:pt x="1500" y="525"/>
                  </a:lnTo>
                  <a:lnTo>
                    <a:pt x="1425" y="375"/>
                  </a:lnTo>
                  <a:lnTo>
                    <a:pt x="1325" y="250"/>
                  </a:lnTo>
                  <a:lnTo>
                    <a:pt x="1200" y="150"/>
                  </a:lnTo>
                  <a:lnTo>
                    <a:pt x="1050" y="75"/>
                  </a:lnTo>
                  <a:lnTo>
                    <a:pt x="875" y="25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363636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1"/>
            <p:cNvSpPr/>
            <p:nvPr/>
          </p:nvSpPr>
          <p:spPr>
            <a:xfrm>
              <a:off x="8054500" y="2095550"/>
              <a:ext cx="40000" cy="40000"/>
            </a:xfrm>
            <a:custGeom>
              <a:avLst/>
              <a:gdLst/>
              <a:ahLst/>
              <a:cxnLst/>
              <a:rect l="l" t="t" r="r" b="b"/>
              <a:pathLst>
                <a:path w="1600" h="1600" extrusionOk="0">
                  <a:moveTo>
                    <a:pt x="800" y="0"/>
                  </a:moveTo>
                  <a:lnTo>
                    <a:pt x="625" y="25"/>
                  </a:lnTo>
                  <a:lnTo>
                    <a:pt x="475" y="75"/>
                  </a:lnTo>
                  <a:lnTo>
                    <a:pt x="350" y="150"/>
                  </a:lnTo>
                  <a:lnTo>
                    <a:pt x="225" y="250"/>
                  </a:lnTo>
                  <a:lnTo>
                    <a:pt x="125" y="350"/>
                  </a:lnTo>
                  <a:lnTo>
                    <a:pt x="50" y="500"/>
                  </a:lnTo>
                  <a:lnTo>
                    <a:pt x="25" y="650"/>
                  </a:lnTo>
                  <a:lnTo>
                    <a:pt x="0" y="800"/>
                  </a:lnTo>
                  <a:lnTo>
                    <a:pt x="25" y="975"/>
                  </a:lnTo>
                  <a:lnTo>
                    <a:pt x="50" y="1125"/>
                  </a:lnTo>
                  <a:lnTo>
                    <a:pt x="125" y="1250"/>
                  </a:lnTo>
                  <a:lnTo>
                    <a:pt x="225" y="1375"/>
                  </a:lnTo>
                  <a:lnTo>
                    <a:pt x="350" y="1475"/>
                  </a:lnTo>
                  <a:lnTo>
                    <a:pt x="475" y="1550"/>
                  </a:lnTo>
                  <a:lnTo>
                    <a:pt x="625" y="1575"/>
                  </a:lnTo>
                  <a:lnTo>
                    <a:pt x="800" y="1600"/>
                  </a:lnTo>
                  <a:lnTo>
                    <a:pt x="950" y="1575"/>
                  </a:lnTo>
                  <a:lnTo>
                    <a:pt x="1100" y="1550"/>
                  </a:lnTo>
                  <a:lnTo>
                    <a:pt x="1250" y="1475"/>
                  </a:lnTo>
                  <a:lnTo>
                    <a:pt x="1350" y="1375"/>
                  </a:lnTo>
                  <a:lnTo>
                    <a:pt x="1450" y="1250"/>
                  </a:lnTo>
                  <a:lnTo>
                    <a:pt x="1525" y="1125"/>
                  </a:lnTo>
                  <a:lnTo>
                    <a:pt x="1575" y="975"/>
                  </a:lnTo>
                  <a:lnTo>
                    <a:pt x="1600" y="800"/>
                  </a:lnTo>
                  <a:lnTo>
                    <a:pt x="1575" y="650"/>
                  </a:lnTo>
                  <a:lnTo>
                    <a:pt x="1525" y="500"/>
                  </a:lnTo>
                  <a:lnTo>
                    <a:pt x="1450" y="350"/>
                  </a:lnTo>
                  <a:lnTo>
                    <a:pt x="1350" y="250"/>
                  </a:lnTo>
                  <a:lnTo>
                    <a:pt x="1250" y="150"/>
                  </a:lnTo>
                  <a:lnTo>
                    <a:pt x="1100" y="75"/>
                  </a:lnTo>
                  <a:lnTo>
                    <a:pt x="950" y="25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1"/>
            <p:cNvSpPr/>
            <p:nvPr/>
          </p:nvSpPr>
          <p:spPr>
            <a:xfrm>
              <a:off x="7957000" y="2231800"/>
              <a:ext cx="153125" cy="12500"/>
            </a:xfrm>
            <a:custGeom>
              <a:avLst/>
              <a:gdLst/>
              <a:ahLst/>
              <a:cxnLst/>
              <a:rect l="l" t="t" r="r" b="b"/>
              <a:pathLst>
                <a:path w="6125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5875" y="500"/>
                  </a:lnTo>
                  <a:lnTo>
                    <a:pt x="5975" y="475"/>
                  </a:lnTo>
                  <a:lnTo>
                    <a:pt x="6050" y="425"/>
                  </a:lnTo>
                  <a:lnTo>
                    <a:pt x="6100" y="350"/>
                  </a:lnTo>
                  <a:lnTo>
                    <a:pt x="6125" y="250"/>
                  </a:lnTo>
                  <a:lnTo>
                    <a:pt x="6100" y="150"/>
                  </a:lnTo>
                  <a:lnTo>
                    <a:pt x="6050" y="75"/>
                  </a:lnTo>
                  <a:lnTo>
                    <a:pt x="5975" y="25"/>
                  </a:lnTo>
                  <a:lnTo>
                    <a:pt x="587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1"/>
            <p:cNvSpPr/>
            <p:nvPr/>
          </p:nvSpPr>
          <p:spPr>
            <a:xfrm>
              <a:off x="7957000" y="2206175"/>
              <a:ext cx="26875" cy="12500"/>
            </a:xfrm>
            <a:custGeom>
              <a:avLst/>
              <a:gdLst/>
              <a:ahLst/>
              <a:cxnLst/>
              <a:rect l="l" t="t" r="r" b="b"/>
              <a:pathLst>
                <a:path w="1075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825" y="500"/>
                  </a:lnTo>
                  <a:lnTo>
                    <a:pt x="925" y="475"/>
                  </a:lnTo>
                  <a:lnTo>
                    <a:pt x="1000" y="425"/>
                  </a:lnTo>
                  <a:lnTo>
                    <a:pt x="1050" y="350"/>
                  </a:lnTo>
                  <a:lnTo>
                    <a:pt x="1075" y="250"/>
                  </a:lnTo>
                  <a:lnTo>
                    <a:pt x="1050" y="150"/>
                  </a:lnTo>
                  <a:lnTo>
                    <a:pt x="1000" y="75"/>
                  </a:lnTo>
                  <a:lnTo>
                    <a:pt x="925" y="25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1"/>
            <p:cNvSpPr/>
            <p:nvPr/>
          </p:nvSpPr>
          <p:spPr>
            <a:xfrm>
              <a:off x="7995125" y="2206175"/>
              <a:ext cx="115000" cy="12500"/>
            </a:xfrm>
            <a:custGeom>
              <a:avLst/>
              <a:gdLst/>
              <a:ahLst/>
              <a:cxnLst/>
              <a:rect l="l" t="t" r="r" b="b"/>
              <a:pathLst>
                <a:path w="4600" h="500" extrusionOk="0">
                  <a:moveTo>
                    <a:pt x="250" y="0"/>
                  </a:moveTo>
                  <a:lnTo>
                    <a:pt x="150" y="25"/>
                  </a:lnTo>
                  <a:lnTo>
                    <a:pt x="75" y="75"/>
                  </a:lnTo>
                  <a:lnTo>
                    <a:pt x="0" y="150"/>
                  </a:lnTo>
                  <a:lnTo>
                    <a:pt x="0" y="250"/>
                  </a:lnTo>
                  <a:lnTo>
                    <a:pt x="0" y="350"/>
                  </a:lnTo>
                  <a:lnTo>
                    <a:pt x="75" y="425"/>
                  </a:lnTo>
                  <a:lnTo>
                    <a:pt x="150" y="475"/>
                  </a:lnTo>
                  <a:lnTo>
                    <a:pt x="250" y="500"/>
                  </a:lnTo>
                  <a:lnTo>
                    <a:pt x="4350" y="500"/>
                  </a:lnTo>
                  <a:lnTo>
                    <a:pt x="4450" y="475"/>
                  </a:lnTo>
                  <a:lnTo>
                    <a:pt x="4525" y="425"/>
                  </a:lnTo>
                  <a:lnTo>
                    <a:pt x="4575" y="350"/>
                  </a:lnTo>
                  <a:lnTo>
                    <a:pt x="4600" y="250"/>
                  </a:lnTo>
                  <a:lnTo>
                    <a:pt x="4575" y="150"/>
                  </a:lnTo>
                  <a:lnTo>
                    <a:pt x="4525" y="75"/>
                  </a:lnTo>
                  <a:lnTo>
                    <a:pt x="4450" y="25"/>
                  </a:lnTo>
                  <a:lnTo>
                    <a:pt x="4350" y="0"/>
                  </a:lnTo>
                  <a:close/>
                </a:path>
              </a:pathLst>
            </a:custGeom>
            <a:solidFill>
              <a:srgbClr val="B3D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70"/>
          <p:cNvSpPr/>
          <p:nvPr/>
        </p:nvSpPr>
        <p:spPr>
          <a:xfrm>
            <a:off x="2993250" y="3910825"/>
            <a:ext cx="31575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70"/>
          <p:cNvSpPr txBox="1">
            <a:spLocks noGrp="1"/>
          </p:cNvSpPr>
          <p:nvPr>
            <p:ph type="subTitle" idx="1"/>
          </p:nvPr>
        </p:nvSpPr>
        <p:spPr>
          <a:xfrm>
            <a:off x="2854650" y="1797400"/>
            <a:ext cx="34347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348" name="Google Shape;2348;p70"/>
          <p:cNvSpPr txBox="1">
            <a:spLocks noGrp="1"/>
          </p:cNvSpPr>
          <p:nvPr>
            <p:ph type="title"/>
          </p:nvPr>
        </p:nvSpPr>
        <p:spPr>
          <a:xfrm>
            <a:off x="2424600" y="861937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349" name="Google Shape;2349;p70"/>
          <p:cNvSpPr txBox="1"/>
          <p:nvPr/>
        </p:nvSpPr>
        <p:spPr>
          <a:xfrm>
            <a:off x="3072000" y="4033663"/>
            <a:ext cx="3000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350" name="Google Shape;2350;p70"/>
          <p:cNvGrpSpPr/>
          <p:nvPr/>
        </p:nvGrpSpPr>
        <p:grpSpPr>
          <a:xfrm>
            <a:off x="1799939" y="1283100"/>
            <a:ext cx="519900" cy="2577300"/>
            <a:chOff x="6571964" y="1283100"/>
            <a:chExt cx="519900" cy="2577300"/>
          </a:xfrm>
        </p:grpSpPr>
        <p:grpSp>
          <p:nvGrpSpPr>
            <p:cNvPr id="2351" name="Google Shape;2351;p70"/>
            <p:cNvGrpSpPr/>
            <p:nvPr/>
          </p:nvGrpSpPr>
          <p:grpSpPr>
            <a:xfrm>
              <a:off x="6571964" y="1283100"/>
              <a:ext cx="519900" cy="519900"/>
              <a:chOff x="7714964" y="1346801"/>
              <a:chExt cx="519900" cy="519900"/>
            </a:xfrm>
          </p:grpSpPr>
          <p:sp>
            <p:nvSpPr>
              <p:cNvPr id="2352" name="Google Shape;2352;p70"/>
              <p:cNvSpPr/>
              <p:nvPr/>
            </p:nvSpPr>
            <p:spPr>
              <a:xfrm>
                <a:off x="7714964" y="1346801"/>
                <a:ext cx="519900" cy="5199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lt1"/>
                  </a:solidFill>
                  <a:latin typeface="Raleway ExtraBold"/>
                  <a:ea typeface="Raleway ExtraBold"/>
                  <a:cs typeface="Raleway ExtraBold"/>
                  <a:sym typeface="Raleway ExtraBold"/>
                </a:endParaRPr>
              </a:p>
            </p:txBody>
          </p:sp>
          <p:sp>
            <p:nvSpPr>
              <p:cNvPr id="2353" name="Google Shape;2353;p70"/>
              <p:cNvSpPr/>
              <p:nvPr/>
            </p:nvSpPr>
            <p:spPr>
              <a:xfrm>
                <a:off x="7903521" y="1469648"/>
                <a:ext cx="142813" cy="274210"/>
              </a:xfrm>
              <a:custGeom>
                <a:avLst/>
                <a:gdLst/>
                <a:ahLst/>
                <a:cxnLst/>
                <a:rect l="l" t="t" r="r" b="b"/>
                <a:pathLst>
                  <a:path w="7106" h="13644" extrusionOk="0">
                    <a:moveTo>
                      <a:pt x="5671" y="2336"/>
                    </a:moveTo>
                    <a:cubicBezTo>
                      <a:pt x="6071" y="2302"/>
                      <a:pt x="6505" y="2336"/>
                      <a:pt x="6939" y="2336"/>
                    </a:cubicBezTo>
                    <a:lnTo>
                      <a:pt x="7105" y="2336"/>
                    </a:lnTo>
                    <a:lnTo>
                      <a:pt x="7105" y="134"/>
                    </a:lnTo>
                    <a:cubicBezTo>
                      <a:pt x="6872" y="101"/>
                      <a:pt x="6638" y="67"/>
                      <a:pt x="6405" y="67"/>
                    </a:cubicBezTo>
                    <a:cubicBezTo>
                      <a:pt x="5971" y="34"/>
                      <a:pt x="5538" y="1"/>
                      <a:pt x="5104" y="34"/>
                    </a:cubicBezTo>
                    <a:cubicBezTo>
                      <a:pt x="4437" y="34"/>
                      <a:pt x="3803" y="201"/>
                      <a:pt x="3269" y="601"/>
                    </a:cubicBezTo>
                    <a:cubicBezTo>
                      <a:pt x="2635" y="1035"/>
                      <a:pt x="2302" y="1668"/>
                      <a:pt x="2168" y="2436"/>
                    </a:cubicBezTo>
                    <a:cubicBezTo>
                      <a:pt x="2102" y="2736"/>
                      <a:pt x="2102" y="3069"/>
                      <a:pt x="2102" y="3370"/>
                    </a:cubicBezTo>
                    <a:cubicBezTo>
                      <a:pt x="2068" y="3870"/>
                      <a:pt x="2068" y="4370"/>
                      <a:pt x="2102" y="4837"/>
                    </a:cubicBezTo>
                    <a:lnTo>
                      <a:pt x="2102" y="5038"/>
                    </a:lnTo>
                    <a:lnTo>
                      <a:pt x="0" y="5038"/>
                    </a:lnTo>
                    <a:lnTo>
                      <a:pt x="0" y="7473"/>
                    </a:lnTo>
                    <a:lnTo>
                      <a:pt x="2068" y="7473"/>
                    </a:lnTo>
                    <a:lnTo>
                      <a:pt x="2068" y="13644"/>
                    </a:lnTo>
                    <a:lnTo>
                      <a:pt x="4637" y="13644"/>
                    </a:lnTo>
                    <a:lnTo>
                      <a:pt x="4637" y="7506"/>
                    </a:lnTo>
                    <a:lnTo>
                      <a:pt x="6705" y="7506"/>
                    </a:lnTo>
                    <a:cubicBezTo>
                      <a:pt x="6805" y="6672"/>
                      <a:pt x="6905" y="5871"/>
                      <a:pt x="7039" y="5038"/>
                    </a:cubicBezTo>
                    <a:lnTo>
                      <a:pt x="6572" y="5038"/>
                    </a:lnTo>
                    <a:cubicBezTo>
                      <a:pt x="5971" y="5038"/>
                      <a:pt x="4604" y="5038"/>
                      <a:pt x="4604" y="5038"/>
                    </a:cubicBezTo>
                    <a:cubicBezTo>
                      <a:pt x="4604" y="5038"/>
                      <a:pt x="4604" y="3803"/>
                      <a:pt x="4637" y="3303"/>
                    </a:cubicBezTo>
                    <a:cubicBezTo>
                      <a:pt x="4637" y="2569"/>
                      <a:pt x="5071" y="2336"/>
                      <a:pt x="5671" y="23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4" name="Google Shape;2354;p70"/>
            <p:cNvGrpSpPr/>
            <p:nvPr/>
          </p:nvGrpSpPr>
          <p:grpSpPr>
            <a:xfrm>
              <a:off x="6571964" y="3340500"/>
              <a:ext cx="519900" cy="519900"/>
              <a:chOff x="7714964" y="3404201"/>
              <a:chExt cx="519900" cy="519900"/>
            </a:xfrm>
          </p:grpSpPr>
          <p:sp>
            <p:nvSpPr>
              <p:cNvPr id="2355" name="Google Shape;2355;p70"/>
              <p:cNvSpPr/>
              <p:nvPr/>
            </p:nvSpPr>
            <p:spPr>
              <a:xfrm>
                <a:off x="7714964" y="3404201"/>
                <a:ext cx="519900" cy="5199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lt1"/>
                  </a:solidFill>
                  <a:latin typeface="Raleway ExtraBold"/>
                  <a:ea typeface="Raleway ExtraBold"/>
                  <a:cs typeface="Raleway ExtraBold"/>
                  <a:sym typeface="Raleway ExtraBold"/>
                </a:endParaRPr>
              </a:p>
            </p:txBody>
          </p:sp>
          <p:grpSp>
            <p:nvGrpSpPr>
              <p:cNvPr id="2356" name="Google Shape;2356;p70"/>
              <p:cNvGrpSpPr/>
              <p:nvPr/>
            </p:nvGrpSpPr>
            <p:grpSpPr>
              <a:xfrm>
                <a:off x="7860939" y="3550168"/>
                <a:ext cx="227950" cy="227966"/>
                <a:chOff x="5183619" y="2845488"/>
                <a:chExt cx="166375" cy="166374"/>
              </a:xfrm>
            </p:grpSpPr>
            <p:sp>
              <p:nvSpPr>
                <p:cNvPr id="2357" name="Google Shape;2357;p70"/>
                <p:cNvSpPr/>
                <p:nvPr/>
              </p:nvSpPr>
              <p:spPr>
                <a:xfrm>
                  <a:off x="5183619" y="2845488"/>
                  <a:ext cx="40130" cy="166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6" h="11343" extrusionOk="0">
                      <a:moveTo>
                        <a:pt x="1368" y="1"/>
                      </a:moveTo>
                      <a:cubicBezTo>
                        <a:pt x="601" y="1"/>
                        <a:pt x="1" y="635"/>
                        <a:pt x="1" y="1368"/>
                      </a:cubicBezTo>
                      <a:cubicBezTo>
                        <a:pt x="1" y="2136"/>
                        <a:pt x="601" y="2736"/>
                        <a:pt x="1368" y="2736"/>
                      </a:cubicBezTo>
                      <a:cubicBezTo>
                        <a:pt x="2136" y="2736"/>
                        <a:pt x="2736" y="2136"/>
                        <a:pt x="2736" y="1368"/>
                      </a:cubicBezTo>
                      <a:cubicBezTo>
                        <a:pt x="2736" y="635"/>
                        <a:pt x="2136" y="1"/>
                        <a:pt x="1368" y="1"/>
                      </a:cubicBezTo>
                      <a:close/>
                      <a:moveTo>
                        <a:pt x="201" y="3770"/>
                      </a:moveTo>
                      <a:lnTo>
                        <a:pt x="201" y="11342"/>
                      </a:lnTo>
                      <a:lnTo>
                        <a:pt x="2536" y="11342"/>
                      </a:lnTo>
                      <a:lnTo>
                        <a:pt x="2536" y="37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70"/>
                <p:cNvSpPr/>
                <p:nvPr/>
              </p:nvSpPr>
              <p:spPr>
                <a:xfrm>
                  <a:off x="5242819" y="2897851"/>
                  <a:ext cx="107175" cy="11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7" h="7773" extrusionOk="0">
                      <a:moveTo>
                        <a:pt x="4504" y="0"/>
                      </a:moveTo>
                      <a:cubicBezTo>
                        <a:pt x="3337" y="0"/>
                        <a:pt x="2569" y="634"/>
                        <a:pt x="2269" y="1234"/>
                      </a:cubicBezTo>
                      <a:lnTo>
                        <a:pt x="2236" y="1234"/>
                      </a:lnTo>
                      <a:lnTo>
                        <a:pt x="2236" y="200"/>
                      </a:lnTo>
                      <a:lnTo>
                        <a:pt x="1" y="200"/>
                      </a:lnTo>
                      <a:lnTo>
                        <a:pt x="1" y="7772"/>
                      </a:lnTo>
                      <a:lnTo>
                        <a:pt x="2336" y="7772"/>
                      </a:lnTo>
                      <a:lnTo>
                        <a:pt x="2336" y="4036"/>
                      </a:lnTo>
                      <a:cubicBezTo>
                        <a:pt x="2336" y="3036"/>
                        <a:pt x="2536" y="2068"/>
                        <a:pt x="3737" y="2068"/>
                      </a:cubicBezTo>
                      <a:cubicBezTo>
                        <a:pt x="4938" y="2068"/>
                        <a:pt x="4971" y="3202"/>
                        <a:pt x="4971" y="4103"/>
                      </a:cubicBezTo>
                      <a:lnTo>
                        <a:pt x="4971" y="7772"/>
                      </a:lnTo>
                      <a:lnTo>
                        <a:pt x="7306" y="7772"/>
                      </a:lnTo>
                      <a:lnTo>
                        <a:pt x="7306" y="3603"/>
                      </a:lnTo>
                      <a:cubicBezTo>
                        <a:pt x="7306" y="1568"/>
                        <a:pt x="6872" y="0"/>
                        <a:pt x="450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70"/>
            <p:cNvGrpSpPr/>
            <p:nvPr/>
          </p:nvGrpSpPr>
          <p:grpSpPr>
            <a:xfrm>
              <a:off x="6571964" y="1968900"/>
              <a:ext cx="519900" cy="519900"/>
              <a:chOff x="7714964" y="2032601"/>
              <a:chExt cx="519900" cy="519900"/>
            </a:xfrm>
          </p:grpSpPr>
          <p:sp>
            <p:nvSpPr>
              <p:cNvPr id="2360" name="Google Shape;2360;p70"/>
              <p:cNvSpPr/>
              <p:nvPr/>
            </p:nvSpPr>
            <p:spPr>
              <a:xfrm>
                <a:off x="7714964" y="2032601"/>
                <a:ext cx="519900" cy="519900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lt1"/>
                  </a:solidFill>
                  <a:latin typeface="Raleway ExtraBold"/>
                  <a:ea typeface="Raleway ExtraBold"/>
                  <a:cs typeface="Raleway ExtraBold"/>
                  <a:sym typeface="Raleway ExtraBold"/>
                </a:endParaRPr>
              </a:p>
            </p:txBody>
          </p:sp>
          <p:sp>
            <p:nvSpPr>
              <p:cNvPr id="2361" name="Google Shape;2361;p70"/>
              <p:cNvSpPr/>
              <p:nvPr/>
            </p:nvSpPr>
            <p:spPr>
              <a:xfrm>
                <a:off x="7841507" y="2182255"/>
                <a:ext cx="266835" cy="220570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10975" extrusionOk="0">
                    <a:moveTo>
                      <a:pt x="4037" y="8573"/>
                    </a:moveTo>
                    <a:cubicBezTo>
                      <a:pt x="2602" y="8540"/>
                      <a:pt x="1735" y="7506"/>
                      <a:pt x="1502" y="6672"/>
                    </a:cubicBezTo>
                    <a:cubicBezTo>
                      <a:pt x="1902" y="6772"/>
                      <a:pt x="2269" y="6739"/>
                      <a:pt x="2669" y="6639"/>
                    </a:cubicBezTo>
                    <a:cubicBezTo>
                      <a:pt x="2669" y="6639"/>
                      <a:pt x="2669" y="6639"/>
                      <a:pt x="2702" y="6639"/>
                    </a:cubicBezTo>
                    <a:cubicBezTo>
                      <a:pt x="1935" y="6472"/>
                      <a:pt x="1335" y="6038"/>
                      <a:pt x="934" y="5371"/>
                    </a:cubicBezTo>
                    <a:cubicBezTo>
                      <a:pt x="668" y="4938"/>
                      <a:pt x="534" y="4471"/>
                      <a:pt x="534" y="3937"/>
                    </a:cubicBezTo>
                    <a:cubicBezTo>
                      <a:pt x="901" y="4137"/>
                      <a:pt x="1301" y="4270"/>
                      <a:pt x="1735" y="4270"/>
                    </a:cubicBezTo>
                    <a:cubicBezTo>
                      <a:pt x="1168" y="3837"/>
                      <a:pt x="768" y="3303"/>
                      <a:pt x="634" y="2603"/>
                    </a:cubicBezTo>
                    <a:cubicBezTo>
                      <a:pt x="467" y="1902"/>
                      <a:pt x="568" y="1268"/>
                      <a:pt x="901" y="634"/>
                    </a:cubicBezTo>
                    <a:cubicBezTo>
                      <a:pt x="2402" y="2369"/>
                      <a:pt x="4270" y="3336"/>
                      <a:pt x="6538" y="3470"/>
                    </a:cubicBezTo>
                    <a:cubicBezTo>
                      <a:pt x="6538" y="3370"/>
                      <a:pt x="6505" y="3270"/>
                      <a:pt x="6505" y="3170"/>
                    </a:cubicBezTo>
                    <a:cubicBezTo>
                      <a:pt x="6405" y="2536"/>
                      <a:pt x="6538" y="1935"/>
                      <a:pt x="6905" y="1402"/>
                    </a:cubicBezTo>
                    <a:cubicBezTo>
                      <a:pt x="7339" y="735"/>
                      <a:pt x="7939" y="301"/>
                      <a:pt x="8740" y="167"/>
                    </a:cubicBezTo>
                    <a:cubicBezTo>
                      <a:pt x="9674" y="1"/>
                      <a:pt x="10475" y="268"/>
                      <a:pt x="11142" y="935"/>
                    </a:cubicBezTo>
                    <a:cubicBezTo>
                      <a:pt x="11175" y="968"/>
                      <a:pt x="11208" y="968"/>
                      <a:pt x="11275" y="968"/>
                    </a:cubicBezTo>
                    <a:cubicBezTo>
                      <a:pt x="11842" y="835"/>
                      <a:pt x="12376" y="634"/>
                      <a:pt x="12876" y="368"/>
                    </a:cubicBezTo>
                    <a:cubicBezTo>
                      <a:pt x="12876" y="334"/>
                      <a:pt x="12910" y="334"/>
                      <a:pt x="12910" y="334"/>
                    </a:cubicBezTo>
                    <a:lnTo>
                      <a:pt x="12910" y="334"/>
                    </a:lnTo>
                    <a:cubicBezTo>
                      <a:pt x="12710" y="968"/>
                      <a:pt x="12309" y="1468"/>
                      <a:pt x="11742" y="1835"/>
                    </a:cubicBezTo>
                    <a:cubicBezTo>
                      <a:pt x="12276" y="1769"/>
                      <a:pt x="12776" y="1635"/>
                      <a:pt x="13277" y="1402"/>
                    </a:cubicBezTo>
                    <a:lnTo>
                      <a:pt x="13277" y="1435"/>
                    </a:lnTo>
                    <a:cubicBezTo>
                      <a:pt x="13177" y="1568"/>
                      <a:pt x="13076" y="1702"/>
                      <a:pt x="12976" y="1835"/>
                    </a:cubicBezTo>
                    <a:cubicBezTo>
                      <a:pt x="12676" y="2202"/>
                      <a:pt x="12343" y="2502"/>
                      <a:pt x="11976" y="2769"/>
                    </a:cubicBezTo>
                    <a:cubicBezTo>
                      <a:pt x="11942" y="2803"/>
                      <a:pt x="11942" y="2836"/>
                      <a:pt x="11942" y="2869"/>
                    </a:cubicBezTo>
                    <a:cubicBezTo>
                      <a:pt x="11942" y="3270"/>
                      <a:pt x="11942" y="3670"/>
                      <a:pt x="11876" y="4070"/>
                    </a:cubicBezTo>
                    <a:cubicBezTo>
                      <a:pt x="11776" y="4938"/>
                      <a:pt x="11542" y="5738"/>
                      <a:pt x="11175" y="6505"/>
                    </a:cubicBezTo>
                    <a:cubicBezTo>
                      <a:pt x="10808" y="7306"/>
                      <a:pt x="10308" y="8040"/>
                      <a:pt x="9707" y="8674"/>
                    </a:cubicBezTo>
                    <a:cubicBezTo>
                      <a:pt x="8673" y="9741"/>
                      <a:pt x="7406" y="10441"/>
                      <a:pt x="5971" y="10742"/>
                    </a:cubicBezTo>
                    <a:cubicBezTo>
                      <a:pt x="5438" y="10875"/>
                      <a:pt x="4937" y="10908"/>
                      <a:pt x="4437" y="10942"/>
                    </a:cubicBezTo>
                    <a:cubicBezTo>
                      <a:pt x="2869" y="10975"/>
                      <a:pt x="1401" y="10575"/>
                      <a:pt x="67" y="9774"/>
                    </a:cubicBezTo>
                    <a:cubicBezTo>
                      <a:pt x="34" y="9741"/>
                      <a:pt x="34" y="9741"/>
                      <a:pt x="0" y="9708"/>
                    </a:cubicBezTo>
                    <a:cubicBezTo>
                      <a:pt x="968" y="9808"/>
                      <a:pt x="1868" y="9708"/>
                      <a:pt x="2736" y="9341"/>
                    </a:cubicBezTo>
                    <a:cubicBezTo>
                      <a:pt x="3203" y="9141"/>
                      <a:pt x="3636" y="8907"/>
                      <a:pt x="4037" y="85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2" name="Google Shape;2362;p70"/>
            <p:cNvGrpSpPr/>
            <p:nvPr/>
          </p:nvGrpSpPr>
          <p:grpSpPr>
            <a:xfrm>
              <a:off x="6571964" y="2654700"/>
              <a:ext cx="519900" cy="519900"/>
              <a:chOff x="7714964" y="2718401"/>
              <a:chExt cx="519900" cy="519900"/>
            </a:xfrm>
          </p:grpSpPr>
          <p:sp>
            <p:nvSpPr>
              <p:cNvPr id="2363" name="Google Shape;2363;p70"/>
              <p:cNvSpPr/>
              <p:nvPr/>
            </p:nvSpPr>
            <p:spPr>
              <a:xfrm>
                <a:off x="7714964" y="2718401"/>
                <a:ext cx="519900" cy="5199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lt1"/>
                  </a:solidFill>
                  <a:latin typeface="Raleway ExtraBold"/>
                  <a:ea typeface="Raleway ExtraBold"/>
                  <a:cs typeface="Raleway ExtraBold"/>
                  <a:sym typeface="Raleway ExtraBold"/>
                </a:endParaRPr>
              </a:p>
            </p:txBody>
          </p:sp>
          <p:grpSp>
            <p:nvGrpSpPr>
              <p:cNvPr id="2364" name="Google Shape;2364;p70"/>
              <p:cNvGrpSpPr/>
              <p:nvPr/>
            </p:nvGrpSpPr>
            <p:grpSpPr>
              <a:xfrm>
                <a:off x="7849201" y="2854889"/>
                <a:ext cx="251405" cy="246903"/>
                <a:chOff x="4710126" y="2841640"/>
                <a:chExt cx="183494" cy="180195"/>
              </a:xfrm>
            </p:grpSpPr>
            <p:sp>
              <p:nvSpPr>
                <p:cNvPr id="2365" name="Google Shape;2365;p70"/>
                <p:cNvSpPr/>
                <p:nvPr/>
              </p:nvSpPr>
              <p:spPr>
                <a:xfrm>
                  <a:off x="4710126" y="2841645"/>
                  <a:ext cx="183490" cy="18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0" h="12285" extrusionOk="0">
                      <a:moveTo>
                        <a:pt x="9540" y="2148"/>
                      </a:moveTo>
                      <a:cubicBezTo>
                        <a:pt x="9107" y="2148"/>
                        <a:pt x="8773" y="2448"/>
                        <a:pt x="8773" y="2882"/>
                      </a:cubicBezTo>
                      <a:cubicBezTo>
                        <a:pt x="8773" y="3282"/>
                        <a:pt x="9107" y="3616"/>
                        <a:pt x="9540" y="3616"/>
                      </a:cubicBezTo>
                      <a:cubicBezTo>
                        <a:pt x="9941" y="3616"/>
                        <a:pt x="10274" y="3282"/>
                        <a:pt x="10274" y="2882"/>
                      </a:cubicBezTo>
                      <a:cubicBezTo>
                        <a:pt x="10274" y="2448"/>
                        <a:pt x="9941" y="2148"/>
                        <a:pt x="9540" y="2148"/>
                      </a:cubicBezTo>
                      <a:close/>
                      <a:moveTo>
                        <a:pt x="6271" y="4083"/>
                      </a:moveTo>
                      <a:cubicBezTo>
                        <a:pt x="7372" y="4116"/>
                        <a:pt x="8306" y="5017"/>
                        <a:pt x="8273" y="6151"/>
                      </a:cubicBezTo>
                      <a:cubicBezTo>
                        <a:pt x="8273" y="7285"/>
                        <a:pt x="7339" y="8186"/>
                        <a:pt x="6238" y="8186"/>
                      </a:cubicBezTo>
                      <a:cubicBezTo>
                        <a:pt x="5104" y="8152"/>
                        <a:pt x="4203" y="7252"/>
                        <a:pt x="4203" y="6118"/>
                      </a:cubicBezTo>
                      <a:cubicBezTo>
                        <a:pt x="4203" y="4984"/>
                        <a:pt x="5137" y="4083"/>
                        <a:pt x="6271" y="4083"/>
                      </a:cubicBezTo>
                      <a:close/>
                      <a:moveTo>
                        <a:pt x="6238" y="2982"/>
                      </a:moveTo>
                      <a:cubicBezTo>
                        <a:pt x="4503" y="2982"/>
                        <a:pt x="3102" y="4416"/>
                        <a:pt x="3102" y="6151"/>
                      </a:cubicBezTo>
                      <a:cubicBezTo>
                        <a:pt x="3102" y="7886"/>
                        <a:pt x="4503" y="9287"/>
                        <a:pt x="6238" y="9287"/>
                      </a:cubicBezTo>
                      <a:cubicBezTo>
                        <a:pt x="7972" y="9287"/>
                        <a:pt x="9407" y="7886"/>
                        <a:pt x="9407" y="6151"/>
                      </a:cubicBezTo>
                      <a:cubicBezTo>
                        <a:pt x="9407" y="4416"/>
                        <a:pt x="8006" y="2982"/>
                        <a:pt x="6238" y="2982"/>
                      </a:cubicBezTo>
                      <a:close/>
                      <a:moveTo>
                        <a:pt x="6330" y="1114"/>
                      </a:moveTo>
                      <a:cubicBezTo>
                        <a:pt x="7581" y="1114"/>
                        <a:pt x="8823" y="1147"/>
                        <a:pt x="9340" y="1214"/>
                      </a:cubicBezTo>
                      <a:cubicBezTo>
                        <a:pt x="10408" y="1381"/>
                        <a:pt x="11075" y="2115"/>
                        <a:pt x="11208" y="3182"/>
                      </a:cubicBezTo>
                      <a:cubicBezTo>
                        <a:pt x="11308" y="4183"/>
                        <a:pt x="11342" y="8152"/>
                        <a:pt x="11175" y="9220"/>
                      </a:cubicBezTo>
                      <a:cubicBezTo>
                        <a:pt x="11008" y="10287"/>
                        <a:pt x="10274" y="10954"/>
                        <a:pt x="9207" y="11088"/>
                      </a:cubicBezTo>
                      <a:cubicBezTo>
                        <a:pt x="8730" y="11136"/>
                        <a:pt x="7479" y="11176"/>
                        <a:pt x="6199" y="11176"/>
                      </a:cubicBezTo>
                      <a:cubicBezTo>
                        <a:pt x="4796" y="11176"/>
                        <a:pt x="3357" y="11127"/>
                        <a:pt x="2869" y="10988"/>
                      </a:cubicBezTo>
                      <a:cubicBezTo>
                        <a:pt x="2002" y="10754"/>
                        <a:pt x="1468" y="10154"/>
                        <a:pt x="1334" y="9253"/>
                      </a:cubicBezTo>
                      <a:cubicBezTo>
                        <a:pt x="1201" y="8419"/>
                        <a:pt x="1168" y="4183"/>
                        <a:pt x="1334" y="3049"/>
                      </a:cubicBezTo>
                      <a:cubicBezTo>
                        <a:pt x="1501" y="1981"/>
                        <a:pt x="2202" y="1314"/>
                        <a:pt x="3269" y="1214"/>
                      </a:cubicBezTo>
                      <a:cubicBezTo>
                        <a:pt x="3820" y="1147"/>
                        <a:pt x="5079" y="1114"/>
                        <a:pt x="6330" y="1114"/>
                      </a:cubicBezTo>
                      <a:close/>
                      <a:moveTo>
                        <a:pt x="6118" y="0"/>
                      </a:moveTo>
                      <a:cubicBezTo>
                        <a:pt x="4861" y="0"/>
                        <a:pt x="3603" y="41"/>
                        <a:pt x="2969" y="147"/>
                      </a:cubicBezTo>
                      <a:cubicBezTo>
                        <a:pt x="1601" y="347"/>
                        <a:pt x="667" y="1147"/>
                        <a:pt x="300" y="2515"/>
                      </a:cubicBezTo>
                      <a:cubicBezTo>
                        <a:pt x="0" y="3583"/>
                        <a:pt x="67" y="8386"/>
                        <a:pt x="234" y="9420"/>
                      </a:cubicBezTo>
                      <a:cubicBezTo>
                        <a:pt x="467" y="10821"/>
                        <a:pt x="1301" y="11755"/>
                        <a:pt x="2702" y="12089"/>
                      </a:cubicBezTo>
                      <a:cubicBezTo>
                        <a:pt x="3204" y="12227"/>
                        <a:pt x="4733" y="12285"/>
                        <a:pt x="6235" y="12285"/>
                      </a:cubicBezTo>
                      <a:cubicBezTo>
                        <a:pt x="7626" y="12285"/>
                        <a:pt x="8994" y="12236"/>
                        <a:pt x="9507" y="12155"/>
                      </a:cubicBezTo>
                      <a:cubicBezTo>
                        <a:pt x="10941" y="11922"/>
                        <a:pt x="11842" y="11088"/>
                        <a:pt x="12209" y="9687"/>
                      </a:cubicBezTo>
                      <a:cubicBezTo>
                        <a:pt x="12509" y="8619"/>
                        <a:pt x="12409" y="4050"/>
                        <a:pt x="12309" y="3082"/>
                      </a:cubicBezTo>
                      <a:cubicBezTo>
                        <a:pt x="12209" y="2282"/>
                        <a:pt x="11909" y="1548"/>
                        <a:pt x="11308" y="981"/>
                      </a:cubicBezTo>
                      <a:cubicBezTo>
                        <a:pt x="10674" y="380"/>
                        <a:pt x="9907" y="113"/>
                        <a:pt x="9040" y="80"/>
                      </a:cubicBezTo>
                      <a:cubicBezTo>
                        <a:pt x="8363" y="33"/>
                        <a:pt x="7241" y="0"/>
                        <a:pt x="6118" y="0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6" name="Google Shape;2366;p70"/>
                <p:cNvSpPr/>
                <p:nvPr/>
              </p:nvSpPr>
              <p:spPr>
                <a:xfrm>
                  <a:off x="4710130" y="2841640"/>
                  <a:ext cx="183490" cy="18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0" h="12285" extrusionOk="0">
                      <a:moveTo>
                        <a:pt x="9540" y="2148"/>
                      </a:moveTo>
                      <a:cubicBezTo>
                        <a:pt x="9107" y="2148"/>
                        <a:pt x="8773" y="2448"/>
                        <a:pt x="8773" y="2882"/>
                      </a:cubicBezTo>
                      <a:cubicBezTo>
                        <a:pt x="8773" y="3282"/>
                        <a:pt x="9107" y="3616"/>
                        <a:pt x="9540" y="3616"/>
                      </a:cubicBezTo>
                      <a:cubicBezTo>
                        <a:pt x="9941" y="3616"/>
                        <a:pt x="10274" y="3282"/>
                        <a:pt x="10274" y="2882"/>
                      </a:cubicBezTo>
                      <a:cubicBezTo>
                        <a:pt x="10274" y="2448"/>
                        <a:pt x="9941" y="2148"/>
                        <a:pt x="9540" y="2148"/>
                      </a:cubicBezTo>
                      <a:close/>
                      <a:moveTo>
                        <a:pt x="6271" y="4083"/>
                      </a:moveTo>
                      <a:cubicBezTo>
                        <a:pt x="7372" y="4116"/>
                        <a:pt x="8306" y="5017"/>
                        <a:pt x="8273" y="6151"/>
                      </a:cubicBezTo>
                      <a:cubicBezTo>
                        <a:pt x="8273" y="7285"/>
                        <a:pt x="7339" y="8186"/>
                        <a:pt x="6238" y="8186"/>
                      </a:cubicBezTo>
                      <a:cubicBezTo>
                        <a:pt x="5104" y="8152"/>
                        <a:pt x="4203" y="7252"/>
                        <a:pt x="4203" y="6118"/>
                      </a:cubicBezTo>
                      <a:cubicBezTo>
                        <a:pt x="4203" y="4984"/>
                        <a:pt x="5137" y="4083"/>
                        <a:pt x="6271" y="4083"/>
                      </a:cubicBezTo>
                      <a:close/>
                      <a:moveTo>
                        <a:pt x="6238" y="2982"/>
                      </a:moveTo>
                      <a:cubicBezTo>
                        <a:pt x="4503" y="2982"/>
                        <a:pt x="3102" y="4416"/>
                        <a:pt x="3102" y="6151"/>
                      </a:cubicBezTo>
                      <a:cubicBezTo>
                        <a:pt x="3102" y="7886"/>
                        <a:pt x="4503" y="9287"/>
                        <a:pt x="6238" y="9287"/>
                      </a:cubicBezTo>
                      <a:cubicBezTo>
                        <a:pt x="7972" y="9287"/>
                        <a:pt x="9407" y="7886"/>
                        <a:pt x="9407" y="6151"/>
                      </a:cubicBezTo>
                      <a:cubicBezTo>
                        <a:pt x="9407" y="4416"/>
                        <a:pt x="8006" y="2982"/>
                        <a:pt x="6238" y="2982"/>
                      </a:cubicBezTo>
                      <a:close/>
                      <a:moveTo>
                        <a:pt x="6330" y="1114"/>
                      </a:moveTo>
                      <a:cubicBezTo>
                        <a:pt x="7581" y="1114"/>
                        <a:pt x="8823" y="1147"/>
                        <a:pt x="9340" y="1214"/>
                      </a:cubicBezTo>
                      <a:cubicBezTo>
                        <a:pt x="10408" y="1381"/>
                        <a:pt x="11075" y="2115"/>
                        <a:pt x="11208" y="3182"/>
                      </a:cubicBezTo>
                      <a:cubicBezTo>
                        <a:pt x="11308" y="4183"/>
                        <a:pt x="11342" y="8152"/>
                        <a:pt x="11175" y="9220"/>
                      </a:cubicBezTo>
                      <a:cubicBezTo>
                        <a:pt x="11008" y="10287"/>
                        <a:pt x="10274" y="10954"/>
                        <a:pt x="9207" y="11088"/>
                      </a:cubicBezTo>
                      <a:cubicBezTo>
                        <a:pt x="8730" y="11136"/>
                        <a:pt x="7479" y="11176"/>
                        <a:pt x="6199" y="11176"/>
                      </a:cubicBezTo>
                      <a:cubicBezTo>
                        <a:pt x="4796" y="11176"/>
                        <a:pt x="3357" y="11127"/>
                        <a:pt x="2869" y="10988"/>
                      </a:cubicBezTo>
                      <a:cubicBezTo>
                        <a:pt x="2002" y="10754"/>
                        <a:pt x="1468" y="10154"/>
                        <a:pt x="1334" y="9253"/>
                      </a:cubicBezTo>
                      <a:cubicBezTo>
                        <a:pt x="1201" y="8419"/>
                        <a:pt x="1168" y="4183"/>
                        <a:pt x="1334" y="3049"/>
                      </a:cubicBezTo>
                      <a:cubicBezTo>
                        <a:pt x="1501" y="1981"/>
                        <a:pt x="2202" y="1314"/>
                        <a:pt x="3269" y="1214"/>
                      </a:cubicBezTo>
                      <a:cubicBezTo>
                        <a:pt x="3820" y="1147"/>
                        <a:pt x="5079" y="1114"/>
                        <a:pt x="6330" y="1114"/>
                      </a:cubicBezTo>
                      <a:close/>
                      <a:moveTo>
                        <a:pt x="6118" y="0"/>
                      </a:moveTo>
                      <a:cubicBezTo>
                        <a:pt x="4861" y="0"/>
                        <a:pt x="3603" y="41"/>
                        <a:pt x="2969" y="147"/>
                      </a:cubicBezTo>
                      <a:cubicBezTo>
                        <a:pt x="1601" y="347"/>
                        <a:pt x="667" y="1147"/>
                        <a:pt x="300" y="2515"/>
                      </a:cubicBezTo>
                      <a:cubicBezTo>
                        <a:pt x="0" y="3583"/>
                        <a:pt x="67" y="8386"/>
                        <a:pt x="234" y="9420"/>
                      </a:cubicBezTo>
                      <a:cubicBezTo>
                        <a:pt x="467" y="10821"/>
                        <a:pt x="1301" y="11755"/>
                        <a:pt x="2702" y="12089"/>
                      </a:cubicBezTo>
                      <a:cubicBezTo>
                        <a:pt x="3204" y="12227"/>
                        <a:pt x="4733" y="12285"/>
                        <a:pt x="6235" y="12285"/>
                      </a:cubicBezTo>
                      <a:cubicBezTo>
                        <a:pt x="7626" y="12285"/>
                        <a:pt x="8994" y="12236"/>
                        <a:pt x="9507" y="12155"/>
                      </a:cubicBezTo>
                      <a:cubicBezTo>
                        <a:pt x="10941" y="11922"/>
                        <a:pt x="11842" y="11088"/>
                        <a:pt x="12209" y="9687"/>
                      </a:cubicBezTo>
                      <a:cubicBezTo>
                        <a:pt x="12509" y="8619"/>
                        <a:pt x="12409" y="4050"/>
                        <a:pt x="12309" y="3082"/>
                      </a:cubicBezTo>
                      <a:cubicBezTo>
                        <a:pt x="12209" y="2282"/>
                        <a:pt x="11909" y="1548"/>
                        <a:pt x="11308" y="981"/>
                      </a:cubicBezTo>
                      <a:cubicBezTo>
                        <a:pt x="10674" y="380"/>
                        <a:pt x="9907" y="113"/>
                        <a:pt x="9040" y="80"/>
                      </a:cubicBezTo>
                      <a:cubicBezTo>
                        <a:pt x="8363" y="33"/>
                        <a:pt x="7241" y="0"/>
                        <a:pt x="611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3" name="Google Shape;3903;p73"/>
          <p:cNvGrpSpPr/>
          <p:nvPr/>
        </p:nvGrpSpPr>
        <p:grpSpPr>
          <a:xfrm>
            <a:off x="721500" y="1236425"/>
            <a:ext cx="7704000" cy="3334500"/>
            <a:chOff x="721500" y="1236425"/>
            <a:chExt cx="7704000" cy="3334500"/>
          </a:xfrm>
        </p:grpSpPr>
        <p:sp>
          <p:nvSpPr>
            <p:cNvPr id="3904" name="Google Shape;3904;p73"/>
            <p:cNvSpPr/>
            <p:nvPr/>
          </p:nvSpPr>
          <p:spPr>
            <a:xfrm>
              <a:off x="721500" y="1236425"/>
              <a:ext cx="7704000" cy="33345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5" name="Google Shape;3905;p73"/>
            <p:cNvGrpSpPr/>
            <p:nvPr/>
          </p:nvGrpSpPr>
          <p:grpSpPr>
            <a:xfrm>
              <a:off x="7849155" y="1388837"/>
              <a:ext cx="420286" cy="106769"/>
              <a:chOff x="2098350" y="467225"/>
              <a:chExt cx="817200" cy="207600"/>
            </a:xfrm>
          </p:grpSpPr>
          <p:sp>
            <p:nvSpPr>
              <p:cNvPr id="3906" name="Google Shape;3906;p73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3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3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9" name="Google Shape;3909;p73"/>
            <p:cNvGrpSpPr/>
            <p:nvPr/>
          </p:nvGrpSpPr>
          <p:grpSpPr>
            <a:xfrm>
              <a:off x="8029664" y="4253457"/>
              <a:ext cx="395836" cy="317468"/>
              <a:chOff x="7773503" y="3987878"/>
              <a:chExt cx="395836" cy="317468"/>
            </a:xfrm>
          </p:grpSpPr>
          <p:sp>
            <p:nvSpPr>
              <p:cNvPr id="3910" name="Google Shape;3910;p73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3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12" name="Google Shape;3912;p73"/>
          <p:cNvSpPr txBox="1">
            <a:spLocks noGrp="1"/>
          </p:cNvSpPr>
          <p:nvPr>
            <p:ph type="body" idx="2"/>
          </p:nvPr>
        </p:nvSpPr>
        <p:spPr>
          <a:xfrm>
            <a:off x="4674749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2000">
                <a:latin typeface="Raleway ExtraBold"/>
                <a:ea typeface="Raleway ExtraBold"/>
                <a:cs typeface="Raleway ExtraBold"/>
                <a:sym typeface="Raleway ExtraBold"/>
              </a:rPr>
              <a:t>Vectors:</a:t>
            </a:r>
            <a:endParaRPr/>
          </a:p>
          <a:p>
            <a:pPr marL="241300" lvl="0" indent="-228600" algn="l" rtl="0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Flat design ui and ux elements 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2000">
                <a:latin typeface="Raleway ExtraBold"/>
                <a:ea typeface="Raleway ExtraBold"/>
                <a:cs typeface="Raleway ExtraBold"/>
                <a:sym typeface="Raleway ExtraBold"/>
              </a:rPr>
              <a:t>Icons:</a:t>
            </a:r>
            <a:endParaRPr sz="2000"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30200" algn="l" rtl="0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Business icon pack</a:t>
            </a:r>
            <a:endParaRPr/>
          </a:p>
        </p:txBody>
      </p:sp>
      <p:sp>
        <p:nvSpPr>
          <p:cNvPr id="3913" name="Google Shape;3913;p7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914" name="Google Shape;3914;p73"/>
          <p:cNvSpPr txBox="1">
            <a:spLocks noGrp="1"/>
          </p:cNvSpPr>
          <p:nvPr>
            <p:ph type="body" idx="1"/>
          </p:nvPr>
        </p:nvSpPr>
        <p:spPr>
          <a:xfrm>
            <a:off x="870050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2000">
                <a:latin typeface="Raleway ExtraBold"/>
                <a:ea typeface="Raleway ExtraBold"/>
                <a:cs typeface="Raleway ExtraBold"/>
                <a:sym typeface="Raleway ExtraBold"/>
              </a:rPr>
              <a:t>Photos:</a:t>
            </a:r>
            <a:endParaRPr/>
          </a:p>
          <a:p>
            <a:pPr marL="241300" lvl="0" indent="-2286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Front view of man doing a presentation during a meeting</a:t>
            </a:r>
            <a:endParaRPr/>
          </a:p>
          <a:p>
            <a:pPr marL="241300" lvl="0" indent="-2286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Studio portrait of beautiful woman</a:t>
            </a:r>
            <a:endParaRPr/>
          </a:p>
          <a:p>
            <a:pPr marL="241300" lvl="0" indent="-2286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Person working as part of company team</a:t>
            </a:r>
            <a:endParaRPr/>
          </a:p>
          <a:p>
            <a:pPr marL="241300" lvl="0" indent="-2286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Front view of businessman with colorful cones representing growth</a:t>
            </a:r>
            <a:endParaRPr/>
          </a:p>
        </p:txBody>
      </p:sp>
      <p:sp>
        <p:nvSpPr>
          <p:cNvPr id="3915" name="Google Shape;3915;p73"/>
          <p:cNvSpPr txBox="1">
            <a:spLocks noGrp="1"/>
          </p:cNvSpPr>
          <p:nvPr>
            <p:ph type="subTitle" idx="3"/>
          </p:nvPr>
        </p:nvSpPr>
        <p:spPr>
          <a:xfrm>
            <a:off x="2217450" y="1472184"/>
            <a:ext cx="4709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76"/>
          <p:cNvSpPr txBox="1"/>
          <p:nvPr/>
        </p:nvSpPr>
        <p:spPr>
          <a:xfrm>
            <a:off x="1068100" y="108784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This presentation has been made using the following fonts: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3935" name="Google Shape;3935;p76"/>
          <p:cNvSpPr txBox="1"/>
          <p:nvPr/>
        </p:nvSpPr>
        <p:spPr>
          <a:xfrm>
            <a:off x="1068100" y="1610422"/>
            <a:ext cx="70473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Raleway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https://fonts.google.com/specimen/Raleway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Barlow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https://fonts.google.com/specimen/Barlow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936" name="Google Shape;3936;p76"/>
          <p:cNvSpPr/>
          <p:nvPr/>
        </p:nvSpPr>
        <p:spPr>
          <a:xfrm>
            <a:off x="20526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36363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76"/>
          <p:cNvSpPr/>
          <p:nvPr/>
        </p:nvSpPr>
        <p:spPr>
          <a:xfrm>
            <a:off x="311447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8" name="Google Shape;3938;p76"/>
          <p:cNvSpPr/>
          <p:nvPr/>
        </p:nvSpPr>
        <p:spPr>
          <a:xfrm>
            <a:off x="4176289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CCF7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76"/>
          <p:cNvSpPr txBox="1"/>
          <p:nvPr/>
        </p:nvSpPr>
        <p:spPr>
          <a:xfrm>
            <a:off x="20526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#363636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940" name="Google Shape;3940;p76"/>
          <p:cNvSpPr txBox="1"/>
          <p:nvPr/>
        </p:nvSpPr>
        <p:spPr>
          <a:xfrm>
            <a:off x="311447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41" name="Google Shape;3941;p76"/>
          <p:cNvSpPr txBox="1"/>
          <p:nvPr/>
        </p:nvSpPr>
        <p:spPr>
          <a:xfrm>
            <a:off x="417630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#fccf78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42" name="Google Shape;3942;p76"/>
          <p:cNvSpPr/>
          <p:nvPr/>
        </p:nvSpPr>
        <p:spPr>
          <a:xfrm>
            <a:off x="523812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57DC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76"/>
          <p:cNvSpPr txBox="1"/>
          <p:nvPr/>
        </p:nvSpPr>
        <p:spPr>
          <a:xfrm>
            <a:off x="523812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#f57dc6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44" name="Google Shape;3944;p76"/>
          <p:cNvSpPr/>
          <p:nvPr/>
        </p:nvSpPr>
        <p:spPr>
          <a:xfrm>
            <a:off x="20526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9D59D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76"/>
          <p:cNvSpPr/>
          <p:nvPr/>
        </p:nvSpPr>
        <p:spPr>
          <a:xfrm>
            <a:off x="311447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B3D5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76"/>
          <p:cNvSpPr/>
          <p:nvPr/>
        </p:nvSpPr>
        <p:spPr>
          <a:xfrm>
            <a:off x="4176289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9AE6A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76"/>
          <p:cNvSpPr txBox="1"/>
          <p:nvPr/>
        </p:nvSpPr>
        <p:spPr>
          <a:xfrm>
            <a:off x="20526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#9d59db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948" name="Google Shape;3948;p76"/>
          <p:cNvSpPr txBox="1"/>
          <p:nvPr/>
        </p:nvSpPr>
        <p:spPr>
          <a:xfrm>
            <a:off x="311447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#b3d5f2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49" name="Google Shape;3949;p76"/>
          <p:cNvSpPr txBox="1"/>
          <p:nvPr/>
        </p:nvSpPr>
        <p:spPr>
          <a:xfrm>
            <a:off x="417630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#9ae6ae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50" name="Google Shape;3950;p76"/>
          <p:cNvSpPr/>
          <p:nvPr/>
        </p:nvSpPr>
        <p:spPr>
          <a:xfrm>
            <a:off x="523812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7777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76"/>
          <p:cNvSpPr txBox="1"/>
          <p:nvPr/>
        </p:nvSpPr>
        <p:spPr>
          <a:xfrm>
            <a:off x="523812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#777777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952" name="Google Shape;3952;p76"/>
          <p:cNvSpPr/>
          <p:nvPr/>
        </p:nvSpPr>
        <p:spPr>
          <a:xfrm>
            <a:off x="62999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6AA1F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3" name="Google Shape;3953;p76"/>
          <p:cNvSpPr txBox="1"/>
          <p:nvPr/>
        </p:nvSpPr>
        <p:spPr>
          <a:xfrm>
            <a:off x="62999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#6aa1f7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54" name="Google Shape;3954;p76"/>
          <p:cNvSpPr/>
          <p:nvPr/>
        </p:nvSpPr>
        <p:spPr>
          <a:xfrm>
            <a:off x="62999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46464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5" name="Google Shape;3955;p76"/>
          <p:cNvSpPr txBox="1"/>
          <p:nvPr/>
        </p:nvSpPr>
        <p:spPr>
          <a:xfrm>
            <a:off x="62999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#464646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956" name="Google Shape;3956;p76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Fonts &amp; colors used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80" name="Google Shape;19280;p9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54;p41">
            <a:extLst>
              <a:ext uri="{FF2B5EF4-FFF2-40B4-BE49-F238E27FC236}">
                <a16:creationId xmlns:a16="http://schemas.microsoft.com/office/drawing/2014/main" id="{86483EFC-E689-4973-8330-0C58514AE65E}"/>
              </a:ext>
            </a:extLst>
          </p:cNvPr>
          <p:cNvSpPr/>
          <p:nvPr/>
        </p:nvSpPr>
        <p:spPr>
          <a:xfrm>
            <a:off x="7650480" y="1258410"/>
            <a:ext cx="1298448" cy="3303336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54;p41">
            <a:extLst>
              <a:ext uri="{FF2B5EF4-FFF2-40B4-BE49-F238E27FC236}">
                <a16:creationId xmlns:a16="http://schemas.microsoft.com/office/drawing/2014/main" id="{9A87B6C4-DEE7-476E-BA3F-0DDA93588EE4}"/>
              </a:ext>
            </a:extLst>
          </p:cNvPr>
          <p:cNvSpPr/>
          <p:nvPr/>
        </p:nvSpPr>
        <p:spPr>
          <a:xfrm>
            <a:off x="4967670" y="1494834"/>
            <a:ext cx="2975417" cy="2800518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0;p16">
            <a:extLst>
              <a:ext uri="{FF2B5EF4-FFF2-40B4-BE49-F238E27FC236}">
                <a16:creationId xmlns:a16="http://schemas.microsoft.com/office/drawing/2014/main" id="{3497EE20-340F-4A1E-8893-230F834F2482}"/>
              </a:ext>
            </a:extLst>
          </p:cNvPr>
          <p:cNvSpPr/>
          <p:nvPr/>
        </p:nvSpPr>
        <p:spPr>
          <a:xfrm>
            <a:off x="977283" y="299555"/>
            <a:ext cx="7189435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1"/>
          <p:cNvSpPr txBox="1">
            <a:spLocks noGrp="1"/>
          </p:cNvSpPr>
          <p:nvPr>
            <p:ph type="title"/>
          </p:nvPr>
        </p:nvSpPr>
        <p:spPr>
          <a:xfrm>
            <a:off x="720000" y="330905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Runge-Kutta method (RK4)</a:t>
            </a:r>
            <a:endParaRPr dirty="0">
              <a:solidFill>
                <a:schemeClr val="bg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389EA6-97F2-4A46-A3A0-32610B056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690" y="1633294"/>
            <a:ext cx="2523598" cy="2523598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C16C172-21D5-4B53-A1FF-8B45BDAC1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499" y="1317179"/>
            <a:ext cx="1134725" cy="152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A976C03-678E-42A4-B3D9-B9540B170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499" y="2846789"/>
            <a:ext cx="1134725" cy="164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oogle Shape;435;p40">
            <a:extLst>
              <a:ext uri="{FF2B5EF4-FFF2-40B4-BE49-F238E27FC236}">
                <a16:creationId xmlns:a16="http://schemas.microsoft.com/office/drawing/2014/main" id="{EDC57231-2856-4CEB-8FC7-57FC9B1BC4D7}"/>
              </a:ext>
            </a:extLst>
          </p:cNvPr>
          <p:cNvGrpSpPr/>
          <p:nvPr/>
        </p:nvGrpSpPr>
        <p:grpSpPr>
          <a:xfrm>
            <a:off x="333709" y="1258410"/>
            <a:ext cx="4487049" cy="3397410"/>
            <a:chOff x="2352606" y="1495876"/>
            <a:chExt cx="4438800" cy="2596200"/>
          </a:xfrm>
        </p:grpSpPr>
        <p:sp>
          <p:nvSpPr>
            <p:cNvPr id="8" name="Google Shape;436;p40">
              <a:extLst>
                <a:ext uri="{FF2B5EF4-FFF2-40B4-BE49-F238E27FC236}">
                  <a16:creationId xmlns:a16="http://schemas.microsoft.com/office/drawing/2014/main" id="{2F1FC547-A208-4A41-9EA6-DD1FF3EE9417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441;p40">
              <a:extLst>
                <a:ext uri="{FF2B5EF4-FFF2-40B4-BE49-F238E27FC236}">
                  <a16:creationId xmlns:a16="http://schemas.microsoft.com/office/drawing/2014/main" id="{FD4F22EC-788D-4D71-9058-5DAFD0466FD7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0" name="Google Shape;442;p40">
                <a:extLst>
                  <a:ext uri="{FF2B5EF4-FFF2-40B4-BE49-F238E27FC236}">
                    <a16:creationId xmlns:a16="http://schemas.microsoft.com/office/drawing/2014/main" id="{3A436CDC-C152-47F4-B1D5-B3CE68598203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43;p40">
                <a:extLst>
                  <a:ext uri="{FF2B5EF4-FFF2-40B4-BE49-F238E27FC236}">
                    <a16:creationId xmlns:a16="http://schemas.microsoft.com/office/drawing/2014/main" id="{A7C75CA3-4E3D-48D4-8C20-265A032627C4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Google Shape;496;p42">
                <a:extLst>
                  <a:ext uri="{FF2B5EF4-FFF2-40B4-BE49-F238E27FC236}">
                    <a16:creationId xmlns:a16="http://schemas.microsoft.com/office/drawing/2014/main" id="{BC091A05-E9AE-4FC6-B199-D50B477DE2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8020" y="1598341"/>
                <a:ext cx="3134230" cy="2642036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A family of numerical methods developed by Carl Runge &amp; Wilhel</a:t>
                </a: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m </a:t>
                </a:r>
                <a:r>
                  <a:rPr lang="en-US" dirty="0" err="1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Kutta</a:t>
                </a:r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around 1900.</a:t>
                </a:r>
              </a:p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RK4 scheme is an explicit method that has a truncation error of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5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, very accurate for simulations.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Preserves time reversal symmetry, leading to more accurate simulation of physical systems.</a:t>
                </a:r>
              </a:p>
            </p:txBody>
          </p:sp>
        </mc:Choice>
        <mc:Fallback>
          <p:sp>
            <p:nvSpPr>
              <p:cNvPr id="12" name="Google Shape;496;p42">
                <a:extLst>
                  <a:ext uri="{FF2B5EF4-FFF2-40B4-BE49-F238E27FC236}">
                    <a16:creationId xmlns:a16="http://schemas.microsoft.com/office/drawing/2014/main" id="{BC091A05-E9AE-4FC6-B199-D50B477DE2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020" y="1598341"/>
                <a:ext cx="3134230" cy="2642036"/>
              </a:xfrm>
              <a:prstGeom prst="rect">
                <a:avLst/>
              </a:prstGeom>
              <a:blipFill>
                <a:blip r:embed="rId6"/>
                <a:stretch>
                  <a:fillRect l="-584" r="-11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5149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2" y="1648295"/>
              <a:ext cx="420286" cy="106769"/>
              <a:chOff x="2098350" y="467225"/>
              <a:chExt cx="817200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4" name="Google Shape;444;p40"/>
          <p:cNvSpPr/>
          <p:nvPr/>
        </p:nvSpPr>
        <p:spPr>
          <a:xfrm>
            <a:off x="4114799" y="1051424"/>
            <a:ext cx="914400" cy="9144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Part I</a:t>
            </a:r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2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Constrained motion in 1D</a:t>
            </a:r>
          </a:p>
        </p:txBody>
      </p:sp>
    </p:spTree>
    <p:extLst>
      <p:ext uri="{BB962C8B-B14F-4D97-AF65-F5344CB8AC3E}">
        <p14:creationId xmlns:p14="http://schemas.microsoft.com/office/powerpoint/2010/main" val="3615149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54;p41">
            <a:extLst>
              <a:ext uri="{FF2B5EF4-FFF2-40B4-BE49-F238E27FC236}">
                <a16:creationId xmlns:a16="http://schemas.microsoft.com/office/drawing/2014/main" id="{087574B3-BFCF-490C-8DAD-B88BBCBED4E7}"/>
              </a:ext>
            </a:extLst>
          </p:cNvPr>
          <p:cNvSpPr/>
          <p:nvPr/>
        </p:nvSpPr>
        <p:spPr>
          <a:xfrm>
            <a:off x="3311966" y="1583473"/>
            <a:ext cx="2772937" cy="2772936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54;p41">
            <a:extLst>
              <a:ext uri="{FF2B5EF4-FFF2-40B4-BE49-F238E27FC236}">
                <a16:creationId xmlns:a16="http://schemas.microsoft.com/office/drawing/2014/main" id="{5B561959-946C-4004-96A3-7EE857B99A86}"/>
              </a:ext>
            </a:extLst>
          </p:cNvPr>
          <p:cNvSpPr/>
          <p:nvPr/>
        </p:nvSpPr>
        <p:spPr>
          <a:xfrm>
            <a:off x="6215773" y="1583473"/>
            <a:ext cx="2772937" cy="2772936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96933497-B86C-4BDB-A286-28AA48C1F6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46" r="24390"/>
          <a:stretch/>
        </p:blipFill>
        <p:spPr>
          <a:xfrm>
            <a:off x="6331158" y="1697600"/>
            <a:ext cx="2553354" cy="253242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7DBAB701-011D-4568-BFD9-32DA6B8A66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9" r="24139"/>
          <a:stretch/>
        </p:blipFill>
        <p:spPr>
          <a:xfrm>
            <a:off x="3434226" y="1704324"/>
            <a:ext cx="2553353" cy="2528090"/>
          </a:xfrm>
          <a:prstGeom prst="rect">
            <a:avLst/>
          </a:prstGeom>
        </p:spPr>
      </p:pic>
      <p:sp>
        <p:nvSpPr>
          <p:cNvPr id="8" name="Google Shape;150;p16">
            <a:extLst>
              <a:ext uri="{FF2B5EF4-FFF2-40B4-BE49-F238E27FC236}">
                <a16:creationId xmlns:a16="http://schemas.microsoft.com/office/drawing/2014/main" id="{729FD53C-C084-4E6B-B362-A6F882633C6A}"/>
              </a:ext>
            </a:extLst>
          </p:cNvPr>
          <p:cNvSpPr/>
          <p:nvPr/>
        </p:nvSpPr>
        <p:spPr>
          <a:xfrm>
            <a:off x="754566" y="299555"/>
            <a:ext cx="7634868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63;p41">
            <a:extLst>
              <a:ext uri="{FF2B5EF4-FFF2-40B4-BE49-F238E27FC236}">
                <a16:creationId xmlns:a16="http://schemas.microsoft.com/office/drawing/2014/main" id="{3A13DE3D-485E-4D72-BCE2-286A690F1095}"/>
              </a:ext>
            </a:extLst>
          </p:cNvPr>
          <p:cNvSpPr txBox="1">
            <a:spLocks/>
          </p:cNvSpPr>
          <p:nvPr/>
        </p:nvSpPr>
        <p:spPr>
          <a:xfrm>
            <a:off x="754567" y="330905"/>
            <a:ext cx="763486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Oscillatory motion and equilibrium points</a:t>
            </a:r>
          </a:p>
        </p:txBody>
      </p:sp>
      <p:grpSp>
        <p:nvGrpSpPr>
          <p:cNvPr id="13" name="Google Shape;435;p40">
            <a:extLst>
              <a:ext uri="{FF2B5EF4-FFF2-40B4-BE49-F238E27FC236}">
                <a16:creationId xmlns:a16="http://schemas.microsoft.com/office/drawing/2014/main" id="{02F34E4C-52F6-4992-9C24-55A65DD52A8C}"/>
              </a:ext>
            </a:extLst>
          </p:cNvPr>
          <p:cNvGrpSpPr/>
          <p:nvPr/>
        </p:nvGrpSpPr>
        <p:grpSpPr>
          <a:xfrm>
            <a:off x="155290" y="1273279"/>
            <a:ext cx="2743247" cy="3397410"/>
            <a:chOff x="2352606" y="1495876"/>
            <a:chExt cx="4438800" cy="2596200"/>
          </a:xfrm>
        </p:grpSpPr>
        <p:sp>
          <p:nvSpPr>
            <p:cNvPr id="14" name="Google Shape;436;p40">
              <a:extLst>
                <a:ext uri="{FF2B5EF4-FFF2-40B4-BE49-F238E27FC236}">
                  <a16:creationId xmlns:a16="http://schemas.microsoft.com/office/drawing/2014/main" id="{527AAC87-5B4C-48A8-BB88-BC23B13E56CC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441;p40">
              <a:extLst>
                <a:ext uri="{FF2B5EF4-FFF2-40B4-BE49-F238E27FC236}">
                  <a16:creationId xmlns:a16="http://schemas.microsoft.com/office/drawing/2014/main" id="{F707C704-FE85-4021-B72A-68350BB5CB16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6" name="Google Shape;442;p40">
                <a:extLst>
                  <a:ext uri="{FF2B5EF4-FFF2-40B4-BE49-F238E27FC236}">
                    <a16:creationId xmlns:a16="http://schemas.microsoft.com/office/drawing/2014/main" id="{1696747D-8C1D-4940-9B4F-961C333E7F0C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43;p40">
                <a:extLst>
                  <a:ext uri="{FF2B5EF4-FFF2-40B4-BE49-F238E27FC236}">
                    <a16:creationId xmlns:a16="http://schemas.microsoft.com/office/drawing/2014/main" id="{A5B54946-72EF-4F9F-AD09-C2CB32B719D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Google Shape;496;p42">
                <a:extLst>
                  <a:ext uri="{FF2B5EF4-FFF2-40B4-BE49-F238E27FC236}">
                    <a16:creationId xmlns:a16="http://schemas.microsoft.com/office/drawing/2014/main" id="{F76A6BEC-1E09-4AFA-B76B-A8241781E5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6093" y="1304629"/>
                <a:ext cx="2441639" cy="319861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endParaRPr lang="en-US" dirty="0" smtClean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motion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is oscillatory for all initial conditions allowed by the system.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The phase portraits form a closed shape, indicating periodic motion.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Equilibrium point is at: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0,−</m:t>
                        </m:r>
                        <m:f>
                          <m:fPr>
                            <m:ctrlP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ℓ</m:t>
                            </m:r>
                          </m:num>
                          <m:den>
                            <m:r>
                              <a:rPr lang="en-GB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8" name="Google Shape;496;p42">
                <a:extLst>
                  <a:ext uri="{FF2B5EF4-FFF2-40B4-BE49-F238E27FC236}">
                    <a16:creationId xmlns:a16="http://schemas.microsoft.com/office/drawing/2014/main" id="{F76A6BEC-1E09-4AFA-B76B-A8241781E5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093" y="1304629"/>
                <a:ext cx="2441639" cy="3198619"/>
              </a:xfrm>
              <a:prstGeom prst="rect">
                <a:avLst/>
              </a:prstGeom>
              <a:blipFill>
                <a:blip r:embed="rId5"/>
                <a:stretch>
                  <a:fillRect l="-7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Google Shape;492;p42">
                <a:extLst>
                  <a:ext uri="{FF2B5EF4-FFF2-40B4-BE49-F238E27FC236}">
                    <a16:creationId xmlns:a16="http://schemas.microsoft.com/office/drawing/2014/main" id="{03B7AE19-C0A3-41A4-8F75-E984155D6AED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55612" y="1466595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9" name="Google Shape;492;p42">
                <a:extLst>
                  <a:ext uri="{FF2B5EF4-FFF2-40B4-BE49-F238E27FC236}">
                    <a16:creationId xmlns:a16="http://schemas.microsoft.com/office/drawing/2014/main" id="{03B7AE19-C0A3-41A4-8F75-E984155D6AE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5612" y="1466595"/>
                <a:ext cx="2742600" cy="365700"/>
              </a:xfrm>
              <a:prstGeom prst="rect">
                <a:avLst/>
              </a:prstGeom>
              <a:blipFill>
                <a:blip r:embed="rId6"/>
                <a:stretch>
                  <a:fillRect t="-38333" b="-6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990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54;p41">
            <a:extLst>
              <a:ext uri="{FF2B5EF4-FFF2-40B4-BE49-F238E27FC236}">
                <a16:creationId xmlns:a16="http://schemas.microsoft.com/office/drawing/2014/main" id="{087574B3-BFCF-490C-8DAD-B88BBCBED4E7}"/>
              </a:ext>
            </a:extLst>
          </p:cNvPr>
          <p:cNvSpPr/>
          <p:nvPr/>
        </p:nvSpPr>
        <p:spPr>
          <a:xfrm>
            <a:off x="3318841" y="1583473"/>
            <a:ext cx="2772937" cy="2772936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54;p41">
            <a:extLst>
              <a:ext uri="{FF2B5EF4-FFF2-40B4-BE49-F238E27FC236}">
                <a16:creationId xmlns:a16="http://schemas.microsoft.com/office/drawing/2014/main" id="{5B561959-946C-4004-96A3-7EE857B99A86}"/>
              </a:ext>
            </a:extLst>
          </p:cNvPr>
          <p:cNvSpPr/>
          <p:nvPr/>
        </p:nvSpPr>
        <p:spPr>
          <a:xfrm>
            <a:off x="6215773" y="1583473"/>
            <a:ext cx="2772937" cy="2772936"/>
          </a:xfrm>
          <a:prstGeom prst="roundRect">
            <a:avLst>
              <a:gd name="adj" fmla="val 712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50;p16">
            <a:extLst>
              <a:ext uri="{FF2B5EF4-FFF2-40B4-BE49-F238E27FC236}">
                <a16:creationId xmlns:a16="http://schemas.microsoft.com/office/drawing/2014/main" id="{729FD53C-C084-4E6B-B362-A6F882633C6A}"/>
              </a:ext>
            </a:extLst>
          </p:cNvPr>
          <p:cNvSpPr/>
          <p:nvPr/>
        </p:nvSpPr>
        <p:spPr>
          <a:xfrm>
            <a:off x="754566" y="299555"/>
            <a:ext cx="7634868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63;p41">
            <a:extLst>
              <a:ext uri="{FF2B5EF4-FFF2-40B4-BE49-F238E27FC236}">
                <a16:creationId xmlns:a16="http://schemas.microsoft.com/office/drawing/2014/main" id="{3A13DE3D-485E-4D72-BCE2-286A690F1095}"/>
              </a:ext>
            </a:extLst>
          </p:cNvPr>
          <p:cNvSpPr txBox="1">
            <a:spLocks/>
          </p:cNvSpPr>
          <p:nvPr/>
        </p:nvSpPr>
        <p:spPr>
          <a:xfrm>
            <a:off x="754567" y="330905"/>
            <a:ext cx="763486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Oscillatory motion and equilibrium points</a:t>
            </a:r>
          </a:p>
        </p:txBody>
      </p:sp>
      <p:grpSp>
        <p:nvGrpSpPr>
          <p:cNvPr id="13" name="Google Shape;435;p40">
            <a:extLst>
              <a:ext uri="{FF2B5EF4-FFF2-40B4-BE49-F238E27FC236}">
                <a16:creationId xmlns:a16="http://schemas.microsoft.com/office/drawing/2014/main" id="{02F34E4C-52F6-4992-9C24-55A65DD52A8C}"/>
              </a:ext>
            </a:extLst>
          </p:cNvPr>
          <p:cNvGrpSpPr/>
          <p:nvPr/>
        </p:nvGrpSpPr>
        <p:grpSpPr>
          <a:xfrm>
            <a:off x="155290" y="1273279"/>
            <a:ext cx="2743247" cy="3397410"/>
            <a:chOff x="2352606" y="1495876"/>
            <a:chExt cx="4438800" cy="2596200"/>
          </a:xfrm>
        </p:grpSpPr>
        <p:sp>
          <p:nvSpPr>
            <p:cNvPr id="14" name="Google Shape;436;p40">
              <a:extLst>
                <a:ext uri="{FF2B5EF4-FFF2-40B4-BE49-F238E27FC236}">
                  <a16:creationId xmlns:a16="http://schemas.microsoft.com/office/drawing/2014/main" id="{527AAC87-5B4C-48A8-BB88-BC23B13E56CC}"/>
                </a:ext>
              </a:extLst>
            </p:cNvPr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441;p40">
              <a:extLst>
                <a:ext uri="{FF2B5EF4-FFF2-40B4-BE49-F238E27FC236}">
                  <a16:creationId xmlns:a16="http://schemas.microsoft.com/office/drawing/2014/main" id="{F707C704-FE85-4021-B72A-68350BB5CB16}"/>
                </a:ext>
              </a:extLst>
            </p:cNvPr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16" name="Google Shape;442;p40">
                <a:extLst>
                  <a:ext uri="{FF2B5EF4-FFF2-40B4-BE49-F238E27FC236}">
                    <a16:creationId xmlns:a16="http://schemas.microsoft.com/office/drawing/2014/main" id="{1696747D-8C1D-4940-9B4F-961C333E7F0C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43;p40">
                <a:extLst>
                  <a:ext uri="{FF2B5EF4-FFF2-40B4-BE49-F238E27FC236}">
                    <a16:creationId xmlns:a16="http://schemas.microsoft.com/office/drawing/2014/main" id="{A5B54946-72EF-4F9F-AD09-C2CB32B719DF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Google Shape;496;p42">
                <a:extLst>
                  <a:ext uri="{FF2B5EF4-FFF2-40B4-BE49-F238E27FC236}">
                    <a16:creationId xmlns:a16="http://schemas.microsoft.com/office/drawing/2014/main" id="{F76A6BEC-1E09-4AFA-B76B-A8241781E5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6093" y="1483326"/>
                <a:ext cx="2441639" cy="2978671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exhibits oscillatory motion, but not for all initial conditions.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If the initial velocity is too high, the particle can escape the curve.</a:t>
                </a:r>
              </a:p>
              <a:p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  <a:p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Equilibrium point at:</a:t>
                </a:r>
                <a:b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</a:br>
                <a14:m>
                  <m:oMath xmlns:m="http://schemas.openxmlformats.org/officeDocument/2006/math">
                    <m:d>
                      <m:d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0,0</m:t>
                        </m:r>
                      </m:e>
                    </m:d>
                  </m:oMath>
                </a14:m>
                <a:r>
                  <a:rPr lang="en-US" dirty="0" smtClean="0">
                    <a:solidFill>
                      <a:schemeClr val="bg1"/>
                    </a:solidFill>
                    <a:latin typeface="Barlow" panose="00000500000000000000" pitchFamily="2" charset="0"/>
                  </a:rPr>
                  <a:t> 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>
                  <a:solidFill>
                    <a:schemeClr val="bg1"/>
                  </a:solidFill>
                  <a:latin typeface="Barlow" panose="00000500000000000000" pitchFamily="2" charset="0"/>
                </a:endParaRPr>
              </a:p>
            </p:txBody>
          </p:sp>
        </mc:Choice>
        <mc:Fallback>
          <p:sp>
            <p:nvSpPr>
              <p:cNvPr id="18" name="Google Shape;496;p42">
                <a:extLst>
                  <a:ext uri="{FF2B5EF4-FFF2-40B4-BE49-F238E27FC236}">
                    <a16:creationId xmlns:a16="http://schemas.microsoft.com/office/drawing/2014/main" id="{F76A6BEC-1E09-4AFA-B76B-A8241781E5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093" y="1483326"/>
                <a:ext cx="2441639" cy="2978671"/>
              </a:xfrm>
              <a:prstGeom prst="rect">
                <a:avLst/>
              </a:prstGeom>
              <a:blipFill>
                <a:blip r:embed="rId3"/>
                <a:stretch>
                  <a:fillRect l="-7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1C959FC3-61AB-45DC-BEFF-5D7ACB2CDA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53" r="24794"/>
          <a:stretch/>
        </p:blipFill>
        <p:spPr>
          <a:xfrm>
            <a:off x="3447473" y="1704973"/>
            <a:ext cx="2515673" cy="2529936"/>
          </a:xfrm>
          <a:prstGeom prst="rect">
            <a:avLst/>
          </a:prstGeom>
        </p:spPr>
      </p:pic>
      <p:pic>
        <p:nvPicPr>
          <p:cNvPr id="20" name="Picture 19" descr="Diagram, engineering drawing&#10;&#10;Description automatically generated">
            <a:extLst>
              <a:ext uri="{FF2B5EF4-FFF2-40B4-BE49-F238E27FC236}">
                <a16:creationId xmlns:a16="http://schemas.microsoft.com/office/drawing/2014/main" id="{83984E63-08B3-44CF-86ED-7082E06ACE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9" r="25027"/>
          <a:stretch/>
        </p:blipFill>
        <p:spPr>
          <a:xfrm>
            <a:off x="6344405" y="1704973"/>
            <a:ext cx="2515673" cy="252993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83501EB8-A154-48EB-A7B6-B69694EB291F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217935" y="1403756"/>
                <a:ext cx="2742600" cy="365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" dirty="0" smtClean="0">
                    <a:solidFill>
                      <a:schemeClr val="bg1"/>
                    </a:solidFill>
                  </a:rPr>
                  <a:t>Curve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1" name="Google Shape;492;p42">
                <a:extLst>
                  <a:ext uri="{FF2B5EF4-FFF2-40B4-BE49-F238E27FC236}">
                    <a16:creationId xmlns:a16="http://schemas.microsoft.com/office/drawing/2014/main" id="{83501EB8-A154-48EB-A7B6-B69694EB291F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17935" y="1403756"/>
                <a:ext cx="2742600" cy="365700"/>
              </a:xfrm>
              <a:prstGeom prst="rect">
                <a:avLst/>
              </a:prstGeom>
              <a:blipFill>
                <a:blip r:embed="rId6"/>
                <a:stretch>
                  <a:fillRect t="-38333" b="-68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9631708"/>
      </p:ext>
    </p:extLst>
  </p:cSld>
  <p:clrMapOvr>
    <a:masterClrMapping/>
  </p:clrMapOvr>
</p:sld>
</file>

<file path=ppt/theme/theme1.xml><?xml version="1.0" encoding="utf-8"?>
<a:theme xmlns:a="http://schemas.openxmlformats.org/drawingml/2006/main" name="Dark &amp; Colorful Interface for Business by Slidesgo">
  <a:themeElements>
    <a:clrScheme name="Simple Light">
      <a:dk1>
        <a:srgbClr val="363636"/>
      </a:dk1>
      <a:lt1>
        <a:srgbClr val="FFFFFF"/>
      </a:lt1>
      <a:dk2>
        <a:srgbClr val="FCCF78"/>
      </a:dk2>
      <a:lt2>
        <a:srgbClr val="F57DC6"/>
      </a:lt2>
      <a:accent1>
        <a:srgbClr val="6AA1F7"/>
      </a:accent1>
      <a:accent2>
        <a:srgbClr val="9D59DB"/>
      </a:accent2>
      <a:accent3>
        <a:srgbClr val="B3D5F2"/>
      </a:accent3>
      <a:accent4>
        <a:srgbClr val="9AE6AE"/>
      </a:accent4>
      <a:accent5>
        <a:srgbClr val="777777"/>
      </a:accent5>
      <a:accent6>
        <a:srgbClr val="464646"/>
      </a:accent6>
      <a:hlink>
        <a:srgbClr val="FCCF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889</Words>
  <Application>Microsoft Office PowerPoint</Application>
  <PresentationFormat>On-screen Show (16:9)</PresentationFormat>
  <Paragraphs>225</Paragraphs>
  <Slides>54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Proxima Nova</vt:lpstr>
      <vt:lpstr>Bebas Neue</vt:lpstr>
      <vt:lpstr>Raleway ExtraBold</vt:lpstr>
      <vt:lpstr>Cambria Math</vt:lpstr>
      <vt:lpstr>Barlow</vt:lpstr>
      <vt:lpstr>Arial</vt:lpstr>
      <vt:lpstr>Nunito Light</vt:lpstr>
      <vt:lpstr>Dark &amp; Colorful Interface for Business by Slidesgo</vt:lpstr>
      <vt:lpstr>Slidesgo Final Pages</vt:lpstr>
      <vt:lpstr>Constrained motion on surfaces</vt:lpstr>
      <vt:lpstr>Contents of this presentation</vt:lpstr>
      <vt:lpstr>Introduction</vt:lpstr>
      <vt:lpstr>PowerPoint Presentation</vt:lpstr>
      <vt:lpstr>Theory</vt:lpstr>
      <vt:lpstr>Runge-Kutta method (RK4)</vt:lpstr>
      <vt:lpstr>Part I</vt:lpstr>
      <vt:lpstr>Curve C_1</vt:lpstr>
      <vt:lpstr>Curve C_2</vt:lpstr>
      <vt:lpstr>PowerPoint Presentation</vt:lpstr>
      <vt:lpstr>T(θ_0,ℓ=g)</vt:lpstr>
      <vt:lpstr>PowerPoint Presentation</vt:lpstr>
      <vt:lpstr>T(θ_0=π/2,ℓ)</vt:lpstr>
      <vt:lpstr>T(θ_0,ℓ)</vt:lpstr>
      <vt:lpstr>PowerPoint Presentation</vt:lpstr>
      <vt:lpstr>PowerPoint Presentation</vt:lpstr>
      <vt:lpstr>Damping (C_1)</vt:lpstr>
      <vt:lpstr>PowerPoint Presentation</vt:lpstr>
      <vt:lpstr>Damping (C_2)</vt:lpstr>
      <vt:lpstr>PowerPoint Presentation</vt:lpstr>
      <vt:lpstr>Driving frequency</vt:lpstr>
      <vt:lpstr>PowerPoint Presentation</vt:lpstr>
      <vt:lpstr>Driving Amplitude</vt:lpstr>
      <vt:lpstr>PowerPoint Presentation</vt:lpstr>
      <vt:lpstr>So, is there any chaos?</vt:lpstr>
      <vt:lpstr>Curve C_1</vt:lpstr>
      <vt:lpstr>Damped (C_1)</vt:lpstr>
      <vt:lpstr>Curve C_2</vt:lpstr>
      <vt:lpstr>Damped (C_2)</vt:lpstr>
      <vt:lpstr>Part II</vt:lpstr>
      <vt:lpstr>Phase 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Damping coefficients</vt:lpstr>
      <vt:lpstr>Conservation of energy</vt:lpstr>
      <vt:lpstr>Conservation of angular momentum</vt:lpstr>
      <vt:lpstr>Optional part</vt:lpstr>
      <vt:lpstr>Mercury</vt:lpstr>
      <vt:lpstr>A picture is worth a thousand words</vt:lpstr>
      <vt:lpstr>Market trends</vt:lpstr>
      <vt:lpstr>Thanks!</vt:lpstr>
      <vt:lpstr>Resources</vt:lpstr>
      <vt:lpstr>Fonts &amp; colors used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&amp; Colorful Interface for Business</dc:title>
  <cp:lastModifiedBy>Asif Ayub</cp:lastModifiedBy>
  <cp:revision>56</cp:revision>
  <dcterms:modified xsi:type="dcterms:W3CDTF">2022-01-10T19:34:19Z</dcterms:modified>
</cp:coreProperties>
</file>